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9" r:id="rId3"/>
    <p:sldId id="261" r:id="rId4"/>
    <p:sldId id="262" r:id="rId5"/>
    <p:sldId id="263" r:id="rId6"/>
    <p:sldId id="264" r:id="rId7"/>
    <p:sldId id="278" r:id="rId8"/>
    <p:sldId id="272" r:id="rId9"/>
    <p:sldId id="279" r:id="rId10"/>
    <p:sldId id="273" r:id="rId11"/>
    <p:sldId id="280" r:id="rId12"/>
    <p:sldId id="274" r:id="rId13"/>
    <p:sldId id="281" r:id="rId14"/>
    <p:sldId id="277" r:id="rId15"/>
    <p:sldId id="282" r:id="rId16"/>
    <p:sldId id="268" r:id="rId17"/>
    <p:sldId id="286" r:id="rId18"/>
    <p:sldId id="287" r:id="rId19"/>
    <p:sldId id="288" r:id="rId20"/>
    <p:sldId id="289" r:id="rId21"/>
    <p:sldId id="290" r:id="rId22"/>
    <p:sldId id="291" r:id="rId23"/>
    <p:sldId id="29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B6B"/>
    <a:srgbClr val="F4B400"/>
    <a:srgbClr val="91CCA4"/>
    <a:srgbClr val="6A0DAD"/>
    <a:srgbClr val="7F7B7B"/>
    <a:srgbClr val="0BAB8B"/>
    <a:srgbClr val="F0F0F0"/>
    <a:srgbClr val="3F8F7F"/>
    <a:srgbClr val="7030A0"/>
    <a:srgbClr val="004B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9" autoAdjust="0"/>
    <p:restoredTop sz="97402" autoAdjust="0"/>
  </p:normalViewPr>
  <p:slideViewPr>
    <p:cSldViewPr snapToGrid="0">
      <p:cViewPr varScale="1">
        <p:scale>
          <a:sx n="156" d="100"/>
          <a:sy n="156" d="100"/>
        </p:scale>
        <p:origin x="1128" y="144"/>
      </p:cViewPr>
      <p:guideLst/>
    </p:cSldViewPr>
  </p:slideViewPr>
  <p:notesTextViewPr>
    <p:cViewPr>
      <p:scale>
        <a:sx n="98" d="100"/>
        <a:sy n="98" d="100"/>
      </p:scale>
      <p:origin x="0" y="0"/>
    </p:cViewPr>
  </p:notesTextViewPr>
  <p:notesViewPr>
    <p:cSldViewPr snapToGrid="0">
      <p:cViewPr varScale="1">
        <p:scale>
          <a:sx n="119" d="100"/>
          <a:sy n="119" d="100"/>
        </p:scale>
        <p:origin x="498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CE4F54-E8F4-FC01-CD4E-94C94EDEC0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1E18590-FFE7-D73F-735F-5A52A94FB7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92DC5-BF2E-4A06-8238-2E644E588EB3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818989-6F28-FDE7-A01C-36E363E783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DB8B22-3AAB-06FF-DD59-5BFD7EC41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C2516-299D-41A5-8E4C-5EB7A979A1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74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8A351-F425-426F-A199-AF495676068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C0270-F8BC-43FD-9CCE-2C46BB6E9C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21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이미지 출처 </a:t>
            </a:r>
            <a:r>
              <a:rPr lang="en-US" altLang="ko-KR" dirty="0"/>
              <a:t>: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오늘의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트리노드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게임의 난이도와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맵을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 제작하는 레벨디자인팀 리더의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차 </a:t>
            </a:r>
            <a:r>
              <a:rPr lang="ko-KR" altLang="en-US" sz="1200" spc="-150" dirty="0" err="1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테미나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YouTube, 2022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년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5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월 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26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일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, https://www.youtube.com/watch?v=iacSbMp9Vis (2:36~2:46 </a:t>
            </a:r>
            <a:r>
              <a:rPr lang="ko-KR" altLang="en-US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인용</a:t>
            </a:r>
            <a:r>
              <a:rPr lang="en-US" altLang="ko-KR" sz="1200" spc="-150" dirty="0">
                <a:solidFill>
                  <a:srgbClr val="7F7B7B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  <a:cs typeface="Pretendard Light" panose="02000403000000020004" pitchFamily="50" charset="-127"/>
              </a:rPr>
              <a:t>).</a:t>
            </a:r>
            <a:endParaRPr lang="ko-KR" altLang="en-US" sz="1600" spc="-150" dirty="0">
              <a:solidFill>
                <a:srgbClr val="7F7B7B"/>
              </a:solidFill>
              <a:latin typeface="Noto Sans KR Light" panose="020B0200000000000000" pitchFamily="50" charset="-127"/>
              <a:ea typeface="Noto Sans KR Light" panose="020B0200000000000000" pitchFamily="50" charset="-127"/>
              <a:cs typeface="Pretendard Light" panose="0200040300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5008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228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96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763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B619-874C-E6A8-F0A2-F7EC4550B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4CB420-FE80-EE5F-7AB0-4AED9C91B1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3CB117-36AA-C81E-021A-FA6DA3F27F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ko-KR" dirty="0">
              <a:solidFill>
                <a:srgbClr val="7F7B7B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23803-1864-E65E-4B81-7A3C91734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94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440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29750-DA18-408A-0AAB-D72C2F1DB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4CA3E56-390F-D18C-F631-3A26BC719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4B9BE9-9747-EC4D-470E-618D8FF0F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49E223-C7A7-19A5-BDFD-73DAFB197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020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7F7B7B"/>
                </a:solidFill>
              </a:rPr>
              <a:t>블록의 종류가 많아질수록 난이도 </a:t>
            </a:r>
            <a:r>
              <a:rPr lang="en-US" altLang="ko-KR" dirty="0">
                <a:solidFill>
                  <a:srgbClr val="7F7B7B"/>
                </a:solidFill>
              </a:rPr>
              <a:t>up</a:t>
            </a:r>
          </a:p>
          <a:p>
            <a:r>
              <a:rPr lang="ko-KR" altLang="en-US" dirty="0">
                <a:solidFill>
                  <a:srgbClr val="7F7B7B"/>
                </a:solidFill>
              </a:rPr>
              <a:t>블록의 종류 설명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동일한 블록이 많을수록 </a:t>
            </a:r>
            <a:r>
              <a:rPr lang="en-US" altLang="ko-KR" dirty="0">
                <a:solidFill>
                  <a:srgbClr val="7F7B7B"/>
                </a:solidFill>
              </a:rPr>
              <a:t>3</a:t>
            </a:r>
            <a:r>
              <a:rPr lang="ko-KR" altLang="en-US" dirty="0">
                <a:solidFill>
                  <a:srgbClr val="7F7B7B"/>
                </a:solidFill>
              </a:rPr>
              <a:t>매치 및 아이템 조합이 </a:t>
            </a:r>
            <a:r>
              <a:rPr lang="ko-KR" altLang="en-US" dirty="0" err="1">
                <a:solidFill>
                  <a:srgbClr val="7F7B7B"/>
                </a:solidFill>
              </a:rPr>
              <a:t>쉬워짐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en-US" altLang="ko-KR" dirty="0">
              <a:solidFill>
                <a:srgbClr val="7F7B7B"/>
              </a:solidFill>
            </a:endParaRPr>
          </a:p>
          <a:p>
            <a:r>
              <a:rPr lang="ko-KR" altLang="en-US" dirty="0">
                <a:solidFill>
                  <a:srgbClr val="7F7B7B"/>
                </a:solidFill>
              </a:rPr>
              <a:t>난이도가 올라갈수록 </a:t>
            </a:r>
            <a:r>
              <a:rPr lang="en-US" altLang="ko-KR" dirty="0">
                <a:solidFill>
                  <a:srgbClr val="7F7B7B"/>
                </a:solidFill>
              </a:rPr>
              <a:t>5</a:t>
            </a:r>
            <a:r>
              <a:rPr lang="ko-KR" altLang="en-US" dirty="0">
                <a:solidFill>
                  <a:srgbClr val="7F7B7B"/>
                </a:solidFill>
              </a:rPr>
              <a:t>개</a:t>
            </a:r>
            <a:r>
              <a:rPr lang="en-US" altLang="ko-KR" dirty="0">
                <a:solidFill>
                  <a:srgbClr val="7F7B7B"/>
                </a:solidFill>
              </a:rPr>
              <a:t>~6</a:t>
            </a:r>
            <a:r>
              <a:rPr lang="ko-KR" altLang="en-US" dirty="0">
                <a:solidFill>
                  <a:srgbClr val="7F7B7B"/>
                </a:solidFill>
              </a:rPr>
              <a:t>개의 블록이 등장하는 경우가 생김</a:t>
            </a:r>
            <a:endParaRPr lang="en-US" altLang="ko-KR" dirty="0">
              <a:solidFill>
                <a:srgbClr val="7F7B7B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06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4631-7A55-9A72-B0A7-1B6BF2200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B4474-2038-DB74-58C2-9A1EA868A5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941BEF-060C-AEAA-8D55-A23DD4A1B7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4930E8-330A-28D1-55BC-BD2F35F16A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557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장애물 정의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레벨디자인 방법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단계화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파괴조건 설정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조합</a:t>
            </a:r>
            <a:endParaRPr lang="en-US" altLang="ko-KR" dirty="0"/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구멍과 땅</a:t>
            </a:r>
            <a:r>
              <a:rPr lang="en-US" altLang="ko-KR" dirty="0">
                <a:solidFill>
                  <a:srgbClr val="7F7B7B"/>
                </a:solidFill>
              </a:rPr>
              <a:t> </a:t>
            </a:r>
            <a:r>
              <a:rPr lang="ko-KR" altLang="en-US" dirty="0">
                <a:solidFill>
                  <a:srgbClr val="7F7B7B"/>
                </a:solidFill>
              </a:rPr>
              <a:t>등 </a:t>
            </a:r>
            <a:r>
              <a:rPr lang="ko-KR" altLang="en-US" dirty="0" err="1">
                <a:solidFill>
                  <a:srgbClr val="7F7B7B"/>
                </a:solidFill>
              </a:rPr>
              <a:t>맵을</a:t>
            </a:r>
            <a:r>
              <a:rPr lang="ko-KR" altLang="en-US" dirty="0">
                <a:solidFill>
                  <a:srgbClr val="7F7B7B"/>
                </a:solidFill>
              </a:rPr>
              <a:t> 구성하고 분단하는 요소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낙하하는 위치와 공간을 조절하여 난이도 조절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블록이 갈 수 없는 곳을 만들거나 갈 수 밖에 없도록 하여 스테이지 클리어 방식에 의도를 부여</a:t>
            </a:r>
            <a:endParaRPr lang="en-US" altLang="ko-KR" dirty="0">
              <a:solidFill>
                <a:srgbClr val="7F7B7B"/>
              </a:solidFill>
            </a:endParaRPr>
          </a:p>
          <a:p>
            <a:pPr algn="ctr"/>
            <a:r>
              <a:rPr lang="ko-KR" altLang="en-US" dirty="0">
                <a:solidFill>
                  <a:srgbClr val="7F7B7B"/>
                </a:solidFill>
              </a:rPr>
              <a:t>열쇠와 같은 요소들의 진로방해를 </a:t>
            </a:r>
            <a:r>
              <a:rPr lang="en-US" altLang="ko-KR" dirty="0">
                <a:solidFill>
                  <a:srgbClr val="7F7B7B"/>
                </a:solidFill>
              </a:rPr>
              <a:t>….</a:t>
            </a:r>
            <a:endParaRPr lang="ko-KR" altLang="en-US" dirty="0">
              <a:solidFill>
                <a:srgbClr val="7F7B7B"/>
              </a:solidFill>
            </a:endParaRP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C0270-F8BC-43FD-9CCE-2C46BB6E9C4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8F28AA32-3CA4-9159-8FEC-70FE663D55A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E9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7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718C07-0AD3-6092-A59E-74E02B71E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ABCBEC-031F-CCA8-A9E2-BAAD3284F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81F07D-8BFB-2A8C-7650-FD3844E38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6FEBFF-ADBB-02BE-E1DC-8E340D667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64DECC-E0C3-1CD5-06B1-D5FF7D73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4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E6F56F-52DB-D746-F458-F16F5B5E36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ADA2B-CB40-BABF-8D9F-2EDCBFFE5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C9D4FE-7509-9DC5-36D3-EF43A2EF4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E5D790-22BF-C0CF-8218-CF2B7AFDF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ABA43D-3D88-7D34-0A57-E7E42588B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35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CD54F0-5B9C-48F6-3C35-765A53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207B15-7795-EE48-0F50-8DA72C094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DB47E-3642-CF49-2FE1-D73BD1FD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04818A-BC3C-56AC-0BD7-FF68E7FA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9CADEB-8A8F-6C3C-9A88-5098B757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83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CFB6F-F3A1-ABA8-8CFD-950D5CF9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2BF2E6-8081-9DFD-EF2A-41974F2C1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005327-817A-7500-6AD2-8B4EC37A5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5EE6C-F633-24BE-BA9E-32D6E985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01CC0-7B58-8310-872C-205575CF8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310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E27D7-5609-5B01-CA66-EFF8AC1F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FF3AA7-3E8D-7540-91D9-04042BFA27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ED83B5-287E-EE8B-D059-0A44A9AAD8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C74149F-2C53-9CDE-2306-3CBF3932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7A2DAA-5293-D285-36A4-67C044B8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1BA172-FF60-0B5E-CF6A-3C3B9FAA0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A37FD-35FD-3AB2-4E01-431E9DA4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163A6C-45AB-3707-B815-894CEE107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8AA13-3F73-3198-3FEF-4ACCDDB97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91F7B9-F74C-1B8E-7AFB-B1DA18336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2CF6AC2-3B8F-DE82-44E9-40770A8CC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50C35A-B80A-4126-A55C-E3E0C554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1FDC54-9296-CE3B-7F90-3FD68EECA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10CEB5-2015-C8ED-C35E-6E230F28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082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FF267-4008-8AF3-8CD9-F7EE631EA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EA69E1E-662E-5E6A-36DA-331CBF2BB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C4740-DCD5-DECE-6360-FF77997F2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DDC1B7-2B96-00B1-CD67-31BFF9D8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930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242209C-6730-5BD5-13D4-F78CDDB4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4D75F-C31E-BB02-94C9-64346ED16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5BF44A-DE63-D029-DC01-55443B7A7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96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A2298D-488B-2F6D-2852-2E27265D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737AB3-E22E-BAB6-7A38-DA1793B7B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326A62-29BE-58B9-E3A5-1A6961844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12C19F-74FF-8DDD-CE3E-205D4020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C4749B-3601-E05B-2F98-016CEC39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94E401-FCE7-9BA7-A3E1-8241D726A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59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B11BA-7EB9-A5CF-8EEF-661878188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5A0D9-4815-0954-BD6D-8722B4653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FC927-246D-71B5-A2C0-E72EF2D5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FE9902-3B83-833E-4193-2612A5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E96C7-A54F-4676-DF91-6554459DC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1A7806-72D4-EBD5-DF43-A2FBA2194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12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81C498-EC2A-5D22-E4A1-C5269818B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BEC3A-BCF2-8DCB-9099-47111F5EB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55E5A4-DA71-17FF-F333-9809BDE295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019CB-2DC5-41F5-A729-0B27CE532971}" type="datetimeFigureOut">
              <a:rPr lang="ko-KR" altLang="en-US" smtClean="0"/>
              <a:t>2025-04-17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540726-A84C-E4F5-32DA-0D10F24D43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505153-5902-E631-F642-0EEC4DC558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451BAB-B75F-4EAE-8AE0-EFE2D7E446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19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0#gid=0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yxXs9nGPYniCY43EXSyMQQvqthsv-XCeNSPh0uYVpbY/edit?gid=1152040980#gid=115204098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ABF9D-73DE-831A-B08D-7A76815B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F1F59CD-FE46-8EA6-1AD4-43E268704F97}"/>
              </a:ext>
            </a:extLst>
          </p:cNvPr>
          <p:cNvSpPr txBox="1"/>
          <p:nvPr/>
        </p:nvSpPr>
        <p:spPr>
          <a:xfrm>
            <a:off x="2404" y="6644746"/>
            <a:ext cx="856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2025.03.21</a:t>
            </a:r>
            <a:endParaRPr lang="en-US" altLang="ko-KR" sz="1050" dirty="0">
              <a:solidFill>
                <a:schemeClr val="bg1">
                  <a:lumMod val="75000"/>
                  <a:alpha val="70000"/>
                </a:schemeClr>
              </a:solidFill>
              <a:latin typeface="Pretendard Variable Medium" panose="02000003000000020004" pitchFamily="2" charset="-127"/>
              <a:ea typeface="Pretendard Variable Medium" panose="02000003000000020004" pitchFamily="2" charset="-127"/>
              <a:cs typeface="Pretendard Variable Medium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EE3AE-C0B7-E142-C742-BA34B0446A43}"/>
              </a:ext>
            </a:extLst>
          </p:cNvPr>
          <p:cNvSpPr txBox="1"/>
          <p:nvPr/>
        </p:nvSpPr>
        <p:spPr>
          <a:xfrm>
            <a:off x="11725206" y="6639176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75000"/>
                    <a:alpha val="70000"/>
                  </a:schemeClr>
                </a:solidFill>
                <a:latin typeface="Pretendard Variable Medium" panose="02000003000000020004" pitchFamily="2" charset="-127"/>
                <a:ea typeface="Pretendard Variable Medium" panose="02000003000000020004" pitchFamily="2" charset="-127"/>
                <a:cs typeface="Pretendard Variable Medium" panose="02000003000000020004" pitchFamily="2" charset="-127"/>
              </a:rPr>
              <a:t>0.0.1</a:t>
            </a:r>
          </a:p>
        </p:txBody>
      </p:sp>
      <p:pic>
        <p:nvPicPr>
          <p:cNvPr id="4" name="그림 3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62D688-1E0E-6405-B578-3597E31257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2266044" y="3637722"/>
            <a:ext cx="7543800" cy="322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0BC08C-AA68-BDF9-E9E4-FA05F667CC8F}"/>
              </a:ext>
            </a:extLst>
          </p:cNvPr>
          <p:cNvSpPr txBox="1"/>
          <p:nvPr/>
        </p:nvSpPr>
        <p:spPr>
          <a:xfrm>
            <a:off x="3369585" y="1373618"/>
            <a:ext cx="5336718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72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POKOPOKO</a:t>
            </a:r>
            <a:endParaRPr lang="ko-KR" altLang="en-US" sz="7200" dirty="0">
              <a:solidFill>
                <a:srgbClr val="004B3E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86F691-7D96-C2F2-1E75-1E368DB63584}"/>
              </a:ext>
            </a:extLst>
          </p:cNvPr>
          <p:cNvSpPr txBox="1"/>
          <p:nvPr/>
        </p:nvSpPr>
        <p:spPr>
          <a:xfrm>
            <a:off x="4244826" y="2573947"/>
            <a:ext cx="35862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600" dirty="0">
                <a:solidFill>
                  <a:srgbClr val="004B3E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레벨 디자인 분석서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DDFF4-38E9-61A7-E099-F1270A43CC5D}"/>
              </a:ext>
            </a:extLst>
          </p:cNvPr>
          <p:cNvSpPr txBox="1"/>
          <p:nvPr/>
        </p:nvSpPr>
        <p:spPr>
          <a:xfrm>
            <a:off x="5698749" y="3216965"/>
            <a:ext cx="678391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r>
              <a:rPr lang="ko-KR" altLang="en-US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박준기</a:t>
            </a:r>
            <a:r>
              <a:rPr lang="en-US" altLang="ko-KR" sz="1100" dirty="0">
                <a:solidFill>
                  <a:srgbClr val="7F7B7B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-</a:t>
            </a:r>
            <a:endParaRPr lang="ko-KR" altLang="en-US" sz="1100" dirty="0">
              <a:solidFill>
                <a:srgbClr val="7F7B7B"/>
              </a:solidFill>
              <a:latin typeface="Pretendard Variable ExtraBold" panose="02000003000000020004" pitchFamily="2" charset="-127"/>
              <a:ea typeface="Pretendard Variable ExtraBold" panose="02000003000000020004" pitchFamily="2" charset="-127"/>
              <a:cs typeface="Pretendard Variable ExtraBold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404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7F49E-B8CE-06FC-21BE-82E94C939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546E472-855E-116E-D41C-A4D52B7F05FB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C3C72C4-27CE-9A08-2371-23472DC2E76E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F244956-CF7A-A370-0F8C-D51EC4790F4E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F319D8-0C6E-3BAD-35AF-460414298190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C716CE4-70D3-4043-92B0-D77C93F13F4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4C1869-F8AC-CB45-7C4D-189F53105F6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DD881FF-B5A0-753F-41C1-11EF66623D32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ABD2075-34DD-1856-C449-DA125250F519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6A020EC-F772-179F-7961-24B5BEBB2CEB}"/>
              </a:ext>
            </a:extLst>
          </p:cNvPr>
          <p:cNvGrpSpPr/>
          <p:nvPr/>
        </p:nvGrpSpPr>
        <p:grpSpPr>
          <a:xfrm>
            <a:off x="5651117" y="2741489"/>
            <a:ext cx="5618800" cy="3716915"/>
            <a:chOff x="5651117" y="2741489"/>
            <a:chExt cx="5618800" cy="37169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76C81DC-AD1A-A9AB-0938-CB9EDDB22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489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D4143DA1-AEEE-0C4C-BBFC-4FC6B19104B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일반블록개수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9B1498E-E619-190A-B245-6B115CD8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520" y="1714314"/>
            <a:ext cx="1005668" cy="67728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A67498BE-18EE-61BA-71F7-715385C68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403" y="1815162"/>
            <a:ext cx="940623" cy="473903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0086BF36-FCCA-0047-C412-08DA2C96C059}"/>
              </a:ext>
            </a:extLst>
          </p:cNvPr>
          <p:cNvGrpSpPr/>
          <p:nvPr/>
        </p:nvGrpSpPr>
        <p:grpSpPr>
          <a:xfrm>
            <a:off x="609462" y="1724978"/>
            <a:ext cx="4727576" cy="959554"/>
            <a:chOff x="670560" y="1824834"/>
            <a:chExt cx="4727576" cy="959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3D5F544-F0BE-401E-BA28-E0795E380827}"/>
                </a:ext>
              </a:extLst>
            </p:cNvPr>
            <p:cNvSpPr txBox="1"/>
            <p:nvPr/>
          </p:nvSpPr>
          <p:spPr>
            <a:xfrm>
              <a:off x="941808" y="1824834"/>
              <a:ext cx="124906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F2EF0B-ABCC-0F1E-F78C-BB39705F0983}"/>
                </a:ext>
              </a:extLst>
            </p:cNvPr>
            <p:cNvSpPr txBox="1"/>
            <p:nvPr/>
          </p:nvSpPr>
          <p:spPr>
            <a:xfrm>
              <a:off x="670560" y="2138057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상하좌우로 조작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블록을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 시 이동횟수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블록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혹은 특수아이템 제작을 통한 게임 진행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FCF3E30-CF10-C970-3BB6-871E39B42BE3}"/>
              </a:ext>
            </a:extLst>
          </p:cNvPr>
          <p:cNvGrpSpPr/>
          <p:nvPr/>
        </p:nvGrpSpPr>
        <p:grpSpPr>
          <a:xfrm>
            <a:off x="599734" y="2909149"/>
            <a:ext cx="3956532" cy="590770"/>
            <a:chOff x="660832" y="3010102"/>
            <a:chExt cx="3956532" cy="59077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3946BB9-10F1-33A8-461A-EF6A61D21A16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D2DA00-3E46-1B0B-681E-2F7135BEA365}"/>
                </a:ext>
              </a:extLst>
            </p:cNvPr>
            <p:cNvSpPr txBox="1"/>
            <p:nvPr/>
          </p:nvSpPr>
          <p:spPr>
            <a:xfrm>
              <a:off x="660832" y="3323873"/>
              <a:ext cx="395653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스테이지에 등장하는 블록의 종류를 증가 혹은 감소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45F9CA42-167C-3A14-D0B4-916815EF9448}"/>
              </a:ext>
            </a:extLst>
          </p:cNvPr>
          <p:cNvSpPr/>
          <p:nvPr/>
        </p:nvSpPr>
        <p:spPr>
          <a:xfrm>
            <a:off x="8322849" y="1939089"/>
            <a:ext cx="259848" cy="227942"/>
          </a:xfrm>
          <a:prstGeom prst="rightArrow">
            <a:avLst/>
          </a:prstGeom>
          <a:solidFill>
            <a:srgbClr val="004B3E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8B767BF0-DDA4-7AC8-5BAC-1CBF21362AAF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일반블록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328703-0159-41D1-2094-D6F2512FE420}"/>
              </a:ext>
            </a:extLst>
          </p:cNvPr>
          <p:cNvGrpSpPr/>
          <p:nvPr/>
        </p:nvGrpSpPr>
        <p:grpSpPr>
          <a:xfrm>
            <a:off x="599734" y="3724537"/>
            <a:ext cx="4953600" cy="2441649"/>
            <a:chOff x="660832" y="3010102"/>
            <a:chExt cx="4953600" cy="244164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F9CE94-F126-A471-E097-DECA7EC0023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0B8D507-23E2-CEBD-FE27-A04956D4F31B}"/>
                </a:ext>
              </a:extLst>
            </p:cNvPr>
            <p:cNvSpPr txBox="1"/>
            <p:nvPr/>
          </p:nvSpPr>
          <p:spPr>
            <a:xfrm>
              <a:off x="660832" y="3328093"/>
              <a:ext cx="4953600" cy="212365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비슷한 목표의 스테이지의 난이도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제한된 공간에서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하기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늘려 특수 아이템 단독 사용을 어렵도록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종류를 줄여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 난이도를 쉽도록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적을 경우 연속된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매치를 통한 타격감과 쾌감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종류가 많을 경우 공간의 제한에서 조작할 블록을 선택하는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대신 블록이 내려오며 이뤄지는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특수아이템 생성을 통한 우연적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8E43-D059-2B4B-4630-EF95991FA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0DBA334-B105-C17F-FD33-1514C0C78B1A}"/>
              </a:ext>
            </a:extLst>
          </p:cNvPr>
          <p:cNvSpPr/>
          <p:nvPr/>
        </p:nvSpPr>
        <p:spPr>
          <a:xfrm>
            <a:off x="7055817" y="542926"/>
            <a:ext cx="1404700" cy="806408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FABF506-CF07-ECD3-4B5E-B2A240FEA1F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4CF65C1-1E9E-C00D-4B1E-E75B210573B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6D03383-12F5-FFB8-4783-992D05C3A1A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B7DDC7F-EBF4-A198-F9C6-5438D307C568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114F88-9EBA-6D75-1042-701075F528EA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F79B0088-6DBA-F213-F785-A223F7A77109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7D19AFE-0F37-43BA-26DB-FDCE3E6B048D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dirty="0">
              <a:solidFill>
                <a:srgbClr val="7F7B7B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3DA3BCE-A540-9C6F-67E0-6B9C5CB48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6"/>
            <a:ext cx="4314464" cy="22045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847349-5928-A2BD-469E-9902150695ED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0EEF43C-DA56-9987-52FD-299470F33C65}"/>
              </a:ext>
            </a:extLst>
          </p:cNvPr>
          <p:cNvGrpSpPr/>
          <p:nvPr/>
        </p:nvGrpSpPr>
        <p:grpSpPr>
          <a:xfrm>
            <a:off x="6349645" y="1505524"/>
            <a:ext cx="2173750" cy="4966980"/>
            <a:chOff x="6794325" y="1505524"/>
            <a:chExt cx="2173750" cy="4966980"/>
          </a:xfrm>
        </p:grpSpPr>
        <p:pic>
          <p:nvPicPr>
            <p:cNvPr id="48" name="그림 4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E96C4DC-EB26-5D60-C259-872C8E7E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158DB2-6E2E-12EC-AEA9-88BB32DF298A}"/>
                </a:ext>
              </a:extLst>
            </p:cNvPr>
            <p:cNvSpPr txBox="1"/>
            <p:nvPr/>
          </p:nvSpPr>
          <p:spPr>
            <a:xfrm>
              <a:off x="7022631" y="6226283"/>
              <a:ext cx="171713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요소 배치 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44506A3-7B64-861B-283F-285172036AEA}"/>
              </a:ext>
            </a:extLst>
          </p:cNvPr>
          <p:cNvGrpSpPr/>
          <p:nvPr/>
        </p:nvGrpSpPr>
        <p:grpSpPr>
          <a:xfrm>
            <a:off x="8881494" y="1505524"/>
            <a:ext cx="2173750" cy="4966980"/>
            <a:chOff x="6794325" y="1505524"/>
            <a:chExt cx="2173750" cy="4966980"/>
          </a:xfrm>
        </p:grpSpPr>
        <p:pic>
          <p:nvPicPr>
            <p:cNvPr id="78" name="그림 77" descr="스크린샷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2DF84A0-29BD-EAF4-C6A5-EBB718E6A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325" y="1505524"/>
              <a:ext cx="2173750" cy="4704219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B323D4A-6F8F-E57D-8C3A-A12EB4D8AB75}"/>
                </a:ext>
              </a:extLst>
            </p:cNvPr>
            <p:cNvSpPr txBox="1"/>
            <p:nvPr/>
          </p:nvSpPr>
          <p:spPr>
            <a:xfrm>
              <a:off x="6854316" y="6226283"/>
              <a:ext cx="2053767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177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초반 </a:t>
              </a:r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가능구역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E4AAFD2B-900C-B95F-BAA4-2595C50A42D7}"/>
              </a:ext>
            </a:extLst>
          </p:cNvPr>
          <p:cNvSpPr txBox="1"/>
          <p:nvPr/>
        </p:nvSpPr>
        <p:spPr>
          <a:xfrm>
            <a:off x="609462" y="4197306"/>
            <a:ext cx="5801588" cy="193899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존재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식물 </a:t>
            </a:r>
            <a:r>
              <a:rPr lang="en-US" altLang="ko-KR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– 1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를 통해 공간의 제약을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파괴조건이 걸린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토끼블록의 중요도를 높임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 중앙 구멍으로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매치를 통한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동시에 파괴 못 하도록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초반 제한된 공간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+ 6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종류의 블록으로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 가능한 경우의 수가 적게 설계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종류가 늘어난 만큼 토끼블록 등장 비율이 줄어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동물석판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 난이도 증가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블록 종류가 많아 특수블록 생성 및 단독 사용의 비중을 줄이도록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0" name="자유형: 도형 109">
            <a:extLst>
              <a:ext uri="{FF2B5EF4-FFF2-40B4-BE49-F238E27FC236}">
                <a16:creationId xmlns:a16="http://schemas.microsoft.com/office/drawing/2014/main" id="{7F7723FF-52BB-5001-1853-DD9E7EF670F2}"/>
              </a:ext>
            </a:extLst>
          </p:cNvPr>
          <p:cNvSpPr/>
          <p:nvPr/>
        </p:nvSpPr>
        <p:spPr>
          <a:xfrm>
            <a:off x="7563554" y="2909453"/>
            <a:ext cx="926040" cy="911452"/>
          </a:xfrm>
          <a:custGeom>
            <a:avLst/>
            <a:gdLst>
              <a:gd name="connsiteX0" fmla="*/ 221465 w 926040"/>
              <a:gd name="connsiteY0" fmla="*/ 0 h 911452"/>
              <a:gd name="connsiteX1" fmla="*/ 687281 w 926040"/>
              <a:gd name="connsiteY1" fmla="*/ 0 h 911452"/>
              <a:gd name="connsiteX2" fmla="*/ 687281 w 926040"/>
              <a:gd name="connsiteY2" fmla="*/ 259224 h 911452"/>
              <a:gd name="connsiteX3" fmla="*/ 926040 w 926040"/>
              <a:gd name="connsiteY3" fmla="*/ 259224 h 911452"/>
              <a:gd name="connsiteX4" fmla="*/ 926040 w 926040"/>
              <a:gd name="connsiteY4" fmla="*/ 677402 h 911452"/>
              <a:gd name="connsiteX5" fmla="*/ 255267 w 926040"/>
              <a:gd name="connsiteY5" fmla="*/ 677402 h 911452"/>
              <a:gd name="connsiteX6" fmla="*/ 255267 w 926040"/>
              <a:gd name="connsiteY6" fmla="*/ 670773 h 911452"/>
              <a:gd name="connsiteX7" fmla="*/ 238554 w 926040"/>
              <a:gd name="connsiteY7" fmla="*/ 670773 h 911452"/>
              <a:gd name="connsiteX8" fmla="*/ 238554 w 926040"/>
              <a:gd name="connsiteY8" fmla="*/ 911452 h 911452"/>
              <a:gd name="connsiteX9" fmla="*/ 0 w 926040"/>
              <a:gd name="connsiteY9" fmla="*/ 911452 h 911452"/>
              <a:gd name="connsiteX10" fmla="*/ 0 w 926040"/>
              <a:gd name="connsiteY10" fmla="*/ 470714 h 911452"/>
              <a:gd name="connsiteX11" fmla="*/ 221465 w 926040"/>
              <a:gd name="connsiteY11" fmla="*/ 470714 h 9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6040" h="911452">
                <a:moveTo>
                  <a:pt x="221465" y="0"/>
                </a:moveTo>
                <a:lnTo>
                  <a:pt x="687281" y="0"/>
                </a:lnTo>
                <a:lnTo>
                  <a:pt x="687281" y="259224"/>
                </a:lnTo>
                <a:lnTo>
                  <a:pt x="926040" y="259224"/>
                </a:lnTo>
                <a:lnTo>
                  <a:pt x="926040" y="677402"/>
                </a:lnTo>
                <a:lnTo>
                  <a:pt x="255267" y="677402"/>
                </a:lnTo>
                <a:lnTo>
                  <a:pt x="255267" y="670773"/>
                </a:lnTo>
                <a:lnTo>
                  <a:pt x="238554" y="670773"/>
                </a:lnTo>
                <a:lnTo>
                  <a:pt x="238554" y="911452"/>
                </a:lnTo>
                <a:lnTo>
                  <a:pt x="0" y="911452"/>
                </a:lnTo>
                <a:lnTo>
                  <a:pt x="0" y="470714"/>
                </a:lnTo>
                <a:lnTo>
                  <a:pt x="221465" y="47071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자유형: 도형 107">
            <a:extLst>
              <a:ext uri="{FF2B5EF4-FFF2-40B4-BE49-F238E27FC236}">
                <a16:creationId xmlns:a16="http://schemas.microsoft.com/office/drawing/2014/main" id="{B66B46B9-E6BF-1197-E71C-F41A1C9DCB1F}"/>
              </a:ext>
            </a:extLst>
          </p:cNvPr>
          <p:cNvSpPr/>
          <p:nvPr/>
        </p:nvSpPr>
        <p:spPr>
          <a:xfrm rot="5400000">
            <a:off x="6399118" y="4087835"/>
            <a:ext cx="898162" cy="930131"/>
          </a:xfrm>
          <a:custGeom>
            <a:avLst/>
            <a:gdLst>
              <a:gd name="connsiteX0" fmla="*/ 220370 w 898162"/>
              <a:gd name="connsiteY0" fmla="*/ 930131 h 930131"/>
              <a:gd name="connsiteX1" fmla="*/ 220370 w 898162"/>
              <a:gd name="connsiteY1" fmla="*/ 238555 h 930131"/>
              <a:gd name="connsiteX2" fmla="*/ 227389 w 898162"/>
              <a:gd name="connsiteY2" fmla="*/ 238555 h 930131"/>
              <a:gd name="connsiteX3" fmla="*/ 638548 w 898162"/>
              <a:gd name="connsiteY3" fmla="*/ 238555 h 930131"/>
              <a:gd name="connsiteX4" fmla="*/ 898162 w 898162"/>
              <a:gd name="connsiteY4" fmla="*/ 238555 h 930131"/>
              <a:gd name="connsiteX5" fmla="*/ 898162 w 898162"/>
              <a:gd name="connsiteY5" fmla="*/ 685179 h 930131"/>
              <a:gd name="connsiteX6" fmla="*/ 638548 w 898162"/>
              <a:gd name="connsiteY6" fmla="*/ 685179 h 930131"/>
              <a:gd name="connsiteX7" fmla="*/ 638548 w 898162"/>
              <a:gd name="connsiteY7" fmla="*/ 930131 h 930131"/>
              <a:gd name="connsiteX8" fmla="*/ 0 w 898162"/>
              <a:gd name="connsiteY8" fmla="*/ 238554 h 930131"/>
              <a:gd name="connsiteX9" fmla="*/ 0 w 898162"/>
              <a:gd name="connsiteY9" fmla="*/ 0 h 930131"/>
              <a:gd name="connsiteX10" fmla="*/ 440738 w 898162"/>
              <a:gd name="connsiteY10" fmla="*/ 0 h 930131"/>
              <a:gd name="connsiteX11" fmla="*/ 440738 w 898162"/>
              <a:gd name="connsiteY11" fmla="*/ 238554 h 930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98162" h="930131">
                <a:moveTo>
                  <a:pt x="220370" y="930131"/>
                </a:moveTo>
                <a:lnTo>
                  <a:pt x="220370" y="238555"/>
                </a:lnTo>
                <a:lnTo>
                  <a:pt x="227389" y="238555"/>
                </a:lnTo>
                <a:lnTo>
                  <a:pt x="638548" y="238555"/>
                </a:lnTo>
                <a:lnTo>
                  <a:pt x="898162" y="238555"/>
                </a:lnTo>
                <a:lnTo>
                  <a:pt x="898162" y="685179"/>
                </a:lnTo>
                <a:lnTo>
                  <a:pt x="638548" y="685179"/>
                </a:lnTo>
                <a:lnTo>
                  <a:pt x="638548" y="930131"/>
                </a:lnTo>
                <a:close/>
                <a:moveTo>
                  <a:pt x="0" y="238554"/>
                </a:moveTo>
                <a:lnTo>
                  <a:pt x="0" y="0"/>
                </a:lnTo>
                <a:lnTo>
                  <a:pt x="440738" y="0"/>
                </a:lnTo>
                <a:lnTo>
                  <a:pt x="440738" y="23855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자유형: 도형 108">
            <a:extLst>
              <a:ext uri="{FF2B5EF4-FFF2-40B4-BE49-F238E27FC236}">
                <a16:creationId xmlns:a16="http://schemas.microsoft.com/office/drawing/2014/main" id="{87DC48E4-F243-70ED-B78A-3055A27F09C7}"/>
              </a:ext>
            </a:extLst>
          </p:cNvPr>
          <p:cNvSpPr/>
          <p:nvPr/>
        </p:nvSpPr>
        <p:spPr>
          <a:xfrm>
            <a:off x="6385043" y="2909454"/>
            <a:ext cx="923370" cy="909327"/>
          </a:xfrm>
          <a:custGeom>
            <a:avLst/>
            <a:gdLst>
              <a:gd name="connsiteX0" fmla="*/ 252596 w 923370"/>
              <a:gd name="connsiteY0" fmla="*/ 0 h 909327"/>
              <a:gd name="connsiteX1" fmla="*/ 670774 w 923370"/>
              <a:gd name="connsiteY1" fmla="*/ 0 h 909327"/>
              <a:gd name="connsiteX2" fmla="*/ 670774 w 923370"/>
              <a:gd name="connsiteY2" fmla="*/ 670773 h 909327"/>
              <a:gd name="connsiteX3" fmla="*/ 923370 w 923370"/>
              <a:gd name="connsiteY3" fmla="*/ 670773 h 909327"/>
              <a:gd name="connsiteX4" fmla="*/ 923370 w 923370"/>
              <a:gd name="connsiteY4" fmla="*/ 909327 h 909327"/>
              <a:gd name="connsiteX5" fmla="*/ 482632 w 923370"/>
              <a:gd name="connsiteY5" fmla="*/ 909327 h 909327"/>
              <a:gd name="connsiteX6" fmla="*/ 482632 w 923370"/>
              <a:gd name="connsiteY6" fmla="*/ 670773 h 909327"/>
              <a:gd name="connsiteX7" fmla="*/ 252596 w 923370"/>
              <a:gd name="connsiteY7" fmla="*/ 670773 h 909327"/>
              <a:gd name="connsiteX8" fmla="*/ 252596 w 923370"/>
              <a:gd name="connsiteY8" fmla="*/ 663752 h 909327"/>
              <a:gd name="connsiteX9" fmla="*/ 0 w 923370"/>
              <a:gd name="connsiteY9" fmla="*/ 663752 h 909327"/>
              <a:gd name="connsiteX10" fmla="*/ 0 w 923370"/>
              <a:gd name="connsiteY10" fmla="*/ 245574 h 909327"/>
              <a:gd name="connsiteX11" fmla="*/ 252596 w 923370"/>
              <a:gd name="connsiteY11" fmla="*/ 245574 h 909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3370" h="909327">
                <a:moveTo>
                  <a:pt x="252596" y="0"/>
                </a:moveTo>
                <a:lnTo>
                  <a:pt x="670774" y="0"/>
                </a:lnTo>
                <a:lnTo>
                  <a:pt x="670774" y="670773"/>
                </a:lnTo>
                <a:lnTo>
                  <a:pt x="923370" y="670773"/>
                </a:lnTo>
                <a:lnTo>
                  <a:pt x="923370" y="909327"/>
                </a:lnTo>
                <a:lnTo>
                  <a:pt x="482632" y="909327"/>
                </a:lnTo>
                <a:lnTo>
                  <a:pt x="482632" y="670773"/>
                </a:lnTo>
                <a:lnTo>
                  <a:pt x="252596" y="670773"/>
                </a:lnTo>
                <a:lnTo>
                  <a:pt x="252596" y="663752"/>
                </a:lnTo>
                <a:lnTo>
                  <a:pt x="0" y="663752"/>
                </a:lnTo>
                <a:lnTo>
                  <a:pt x="0" y="245574"/>
                </a:lnTo>
                <a:lnTo>
                  <a:pt x="252596" y="245574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자유형: 도형 106">
            <a:extLst>
              <a:ext uri="{FF2B5EF4-FFF2-40B4-BE49-F238E27FC236}">
                <a16:creationId xmlns:a16="http://schemas.microsoft.com/office/drawing/2014/main" id="{E37335E4-390A-9DE4-AF2A-B54F815DD81C}"/>
              </a:ext>
            </a:extLst>
          </p:cNvPr>
          <p:cNvSpPr/>
          <p:nvPr/>
        </p:nvSpPr>
        <p:spPr>
          <a:xfrm>
            <a:off x="7576879" y="4078028"/>
            <a:ext cx="912714" cy="923953"/>
          </a:xfrm>
          <a:custGeom>
            <a:avLst/>
            <a:gdLst>
              <a:gd name="connsiteX0" fmla="*/ 0 w 912714"/>
              <a:gd name="connsiteY0" fmla="*/ 0 h 923953"/>
              <a:gd name="connsiteX1" fmla="*/ 440738 w 912714"/>
              <a:gd name="connsiteY1" fmla="*/ 0 h 923953"/>
              <a:gd name="connsiteX2" fmla="*/ 440738 w 912714"/>
              <a:gd name="connsiteY2" fmla="*/ 238557 h 923953"/>
              <a:gd name="connsiteX3" fmla="*/ 912714 w 912714"/>
              <a:gd name="connsiteY3" fmla="*/ 238557 h 923953"/>
              <a:gd name="connsiteX4" fmla="*/ 912714 w 912714"/>
              <a:gd name="connsiteY4" fmla="*/ 698670 h 923953"/>
              <a:gd name="connsiteX5" fmla="*/ 673956 w 912714"/>
              <a:gd name="connsiteY5" fmla="*/ 698670 h 923953"/>
              <a:gd name="connsiteX6" fmla="*/ 673956 w 912714"/>
              <a:gd name="connsiteY6" fmla="*/ 923953 h 923953"/>
              <a:gd name="connsiteX7" fmla="*/ 255778 w 912714"/>
              <a:gd name="connsiteY7" fmla="*/ 923953 h 923953"/>
              <a:gd name="connsiteX8" fmla="*/ 255778 w 912714"/>
              <a:gd name="connsiteY8" fmla="*/ 698670 h 923953"/>
              <a:gd name="connsiteX9" fmla="*/ 241941 w 912714"/>
              <a:gd name="connsiteY9" fmla="*/ 698670 h 923953"/>
              <a:gd name="connsiteX10" fmla="*/ 241941 w 912714"/>
              <a:gd name="connsiteY10" fmla="*/ 253179 h 923953"/>
              <a:gd name="connsiteX11" fmla="*/ 0 w 912714"/>
              <a:gd name="connsiteY11" fmla="*/ 253179 h 92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2714" h="923953">
                <a:moveTo>
                  <a:pt x="0" y="0"/>
                </a:moveTo>
                <a:lnTo>
                  <a:pt x="440738" y="0"/>
                </a:lnTo>
                <a:lnTo>
                  <a:pt x="440738" y="238557"/>
                </a:lnTo>
                <a:lnTo>
                  <a:pt x="912714" y="238557"/>
                </a:lnTo>
                <a:lnTo>
                  <a:pt x="912714" y="698670"/>
                </a:lnTo>
                <a:lnTo>
                  <a:pt x="673956" y="698670"/>
                </a:lnTo>
                <a:lnTo>
                  <a:pt x="673956" y="923953"/>
                </a:lnTo>
                <a:lnTo>
                  <a:pt x="255778" y="923953"/>
                </a:lnTo>
                <a:lnTo>
                  <a:pt x="255778" y="698670"/>
                </a:lnTo>
                <a:lnTo>
                  <a:pt x="241941" y="698670"/>
                </a:lnTo>
                <a:lnTo>
                  <a:pt x="241941" y="253179"/>
                </a:lnTo>
                <a:lnTo>
                  <a:pt x="0" y="253179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548E3932-67DA-F687-DF08-A7A39523EC36}"/>
              </a:ext>
            </a:extLst>
          </p:cNvPr>
          <p:cNvSpPr/>
          <p:nvPr/>
        </p:nvSpPr>
        <p:spPr>
          <a:xfrm>
            <a:off x="7304221" y="3818781"/>
            <a:ext cx="264596" cy="27661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0573A78F-D450-D9F2-5A2F-28F2E1959A36}"/>
              </a:ext>
            </a:extLst>
          </p:cNvPr>
          <p:cNvSpPr/>
          <p:nvPr/>
        </p:nvSpPr>
        <p:spPr>
          <a:xfrm rot="5400000">
            <a:off x="10453684" y="3732154"/>
            <a:ext cx="677631" cy="449863"/>
          </a:xfrm>
          <a:custGeom>
            <a:avLst/>
            <a:gdLst>
              <a:gd name="connsiteX0" fmla="*/ 0 w 677631"/>
              <a:gd name="connsiteY0" fmla="*/ 224932 h 449863"/>
              <a:gd name="connsiteX1" fmla="*/ 0 w 677631"/>
              <a:gd name="connsiteY1" fmla="*/ 0 h 449863"/>
              <a:gd name="connsiteX2" fmla="*/ 229830 w 677631"/>
              <a:gd name="connsiteY2" fmla="*/ 0 h 449863"/>
              <a:gd name="connsiteX3" fmla="*/ 229830 w 677631"/>
              <a:gd name="connsiteY3" fmla="*/ 224931 h 449863"/>
              <a:gd name="connsiteX4" fmla="*/ 677631 w 677631"/>
              <a:gd name="connsiteY4" fmla="*/ 224931 h 449863"/>
              <a:gd name="connsiteX5" fmla="*/ 677631 w 677631"/>
              <a:gd name="connsiteY5" fmla="*/ 449863 h 449863"/>
              <a:gd name="connsiteX6" fmla="*/ 1 w 677631"/>
              <a:gd name="connsiteY6" fmla="*/ 449863 h 449863"/>
              <a:gd name="connsiteX7" fmla="*/ 1 w 677631"/>
              <a:gd name="connsiteY7" fmla="*/ 224932 h 449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49863">
                <a:moveTo>
                  <a:pt x="0" y="224932"/>
                </a:moveTo>
                <a:lnTo>
                  <a:pt x="0" y="0"/>
                </a:lnTo>
                <a:lnTo>
                  <a:pt x="229830" y="0"/>
                </a:lnTo>
                <a:lnTo>
                  <a:pt x="229830" y="224931"/>
                </a:lnTo>
                <a:lnTo>
                  <a:pt x="677631" y="224931"/>
                </a:lnTo>
                <a:lnTo>
                  <a:pt x="677631" y="449863"/>
                </a:lnTo>
                <a:lnTo>
                  <a:pt x="1" y="449863"/>
                </a:lnTo>
                <a:lnTo>
                  <a:pt x="1" y="224932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6" name="자유형: 도형 115">
            <a:extLst>
              <a:ext uri="{FF2B5EF4-FFF2-40B4-BE49-F238E27FC236}">
                <a16:creationId xmlns:a16="http://schemas.microsoft.com/office/drawing/2014/main" id="{4ECF16B1-AB2F-5349-D991-72A3D3878347}"/>
              </a:ext>
            </a:extLst>
          </p:cNvPr>
          <p:cNvSpPr/>
          <p:nvPr/>
        </p:nvSpPr>
        <p:spPr>
          <a:xfrm rot="5400000">
            <a:off x="9513208" y="4425042"/>
            <a:ext cx="677631" cy="476252"/>
          </a:xfrm>
          <a:custGeom>
            <a:avLst/>
            <a:gdLst>
              <a:gd name="connsiteX0" fmla="*/ 0 w 677631"/>
              <a:gd name="connsiteY0" fmla="*/ 224933 h 476252"/>
              <a:gd name="connsiteX1" fmla="*/ 0 w 677631"/>
              <a:gd name="connsiteY1" fmla="*/ 0 h 476252"/>
              <a:gd name="connsiteX2" fmla="*/ 677631 w 677631"/>
              <a:gd name="connsiteY2" fmla="*/ 0 h 476252"/>
              <a:gd name="connsiteX3" fmla="*/ 677631 w 677631"/>
              <a:gd name="connsiteY3" fmla="*/ 224933 h 476252"/>
              <a:gd name="connsiteX4" fmla="*/ 460373 w 677631"/>
              <a:gd name="connsiteY4" fmla="*/ 224933 h 476252"/>
              <a:gd name="connsiteX5" fmla="*/ 460373 w 677631"/>
              <a:gd name="connsiteY5" fmla="*/ 476252 h 476252"/>
              <a:gd name="connsiteX6" fmla="*/ 228548 w 677631"/>
              <a:gd name="connsiteY6" fmla="*/ 476252 h 476252"/>
              <a:gd name="connsiteX7" fmla="*/ 228548 w 677631"/>
              <a:gd name="connsiteY7" fmla="*/ 224933 h 47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7631" h="476252">
                <a:moveTo>
                  <a:pt x="0" y="224933"/>
                </a:moveTo>
                <a:lnTo>
                  <a:pt x="0" y="0"/>
                </a:lnTo>
                <a:lnTo>
                  <a:pt x="677631" y="0"/>
                </a:lnTo>
                <a:lnTo>
                  <a:pt x="677631" y="224933"/>
                </a:lnTo>
                <a:lnTo>
                  <a:pt x="460373" y="224933"/>
                </a:lnTo>
                <a:lnTo>
                  <a:pt x="460373" y="476252"/>
                </a:lnTo>
                <a:lnTo>
                  <a:pt x="228548" y="476252"/>
                </a:lnTo>
                <a:lnTo>
                  <a:pt x="228548" y="224933"/>
                </a:lnTo>
                <a:close/>
              </a:path>
            </a:pathLst>
          </a:cu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00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15DD4-3D3E-58DD-6943-5461913D9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FA6E18-6C7C-2327-4A55-955A36BC7E20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A86EDEF-D4CA-C36D-9E79-DC2A7CBF57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4E80D-D423-79D0-EBC7-DEAEFA9A1F04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FCAB8B7-5D28-ED1E-8B9C-9DF14FE94E0B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B583FB-C536-5188-D107-A05092C40CB3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D3743DF-C6EB-AFA4-69CF-E7E2C3B96A6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1225C22-A898-A026-E95E-7D55ADB292A5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325FB11-9277-01FC-C5F9-CEEFC10B2F5F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EC49D3F-D8EE-0DD0-C886-CFF186A6A4F1}"/>
              </a:ext>
            </a:extLst>
          </p:cNvPr>
          <p:cNvGrpSpPr/>
          <p:nvPr/>
        </p:nvGrpSpPr>
        <p:grpSpPr>
          <a:xfrm>
            <a:off x="609462" y="1724978"/>
            <a:ext cx="4924746" cy="954108"/>
            <a:chOff x="670560" y="1824834"/>
            <a:chExt cx="4924746" cy="9541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5AE9658-8684-816E-7263-AD9C8D8C0BA8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A797B9-026F-D9E1-EB7C-AC0CB347237F}"/>
                </a:ext>
              </a:extLst>
            </p:cNvPr>
            <p:cNvSpPr txBox="1"/>
            <p:nvPr/>
          </p:nvSpPr>
          <p:spPr>
            <a:xfrm>
              <a:off x="670560" y="2132611"/>
              <a:ext cx="492474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구조를 디자인하고 구성하는 요소를 의미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분단하거나 해당 방향으로 조작이 불가능하게 하는 요소 존재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방향을 유도하거나 도움을 주는 요소 존재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0D7FCA3-809D-3FDE-936E-0A51671E0A1E}"/>
              </a:ext>
            </a:extLst>
          </p:cNvPr>
          <p:cNvGrpSpPr/>
          <p:nvPr/>
        </p:nvGrpSpPr>
        <p:grpSpPr>
          <a:xfrm>
            <a:off x="5651117" y="2738067"/>
            <a:ext cx="5618800" cy="3720337"/>
            <a:chOff x="5651117" y="2738067"/>
            <a:chExt cx="5618800" cy="3720337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D957A385-B470-27CD-7D6C-CF2CA27868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38067"/>
              <a:ext cx="5618800" cy="3470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4B34EE12-9759-153D-EC97-5C8E6C531E8F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환경요소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61CD24-B192-602C-05EA-19A3E42014FC}"/>
              </a:ext>
            </a:extLst>
          </p:cNvPr>
          <p:cNvGrpSpPr/>
          <p:nvPr/>
        </p:nvGrpSpPr>
        <p:grpSpPr>
          <a:xfrm>
            <a:off x="599734" y="2791157"/>
            <a:ext cx="4379725" cy="771308"/>
            <a:chOff x="660832" y="3010102"/>
            <a:chExt cx="4379725" cy="77130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6838B7-4EED-D18A-3381-D5C709A96177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F36FDE9-2F94-2273-BD2A-CA5B8A98421E}"/>
                </a:ext>
              </a:extLst>
            </p:cNvPr>
            <p:cNvSpPr txBox="1"/>
            <p:nvPr/>
          </p:nvSpPr>
          <p:spPr>
            <a:xfrm>
              <a:off x="660832" y="3319745"/>
              <a:ext cx="4379725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횐경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요소를 배치하여 실제 조작 가능한 범위를 축소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사과를 획득하기 어려운 위치에 배치하여 이동횟수를 소모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0" name="TextBox 1">
            <a:extLst>
              <a:ext uri="{FF2B5EF4-FFF2-40B4-BE49-F238E27FC236}">
                <a16:creationId xmlns:a16="http://schemas.microsoft.com/office/drawing/2014/main" id="{2F308E33-DD0F-78E6-71FB-800A06566BBB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환경요소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1016665-D4B9-81DE-1E61-92AD896E9615}"/>
              </a:ext>
            </a:extLst>
          </p:cNvPr>
          <p:cNvGrpSpPr/>
          <p:nvPr/>
        </p:nvGrpSpPr>
        <p:grpSpPr>
          <a:xfrm>
            <a:off x="599734" y="3674536"/>
            <a:ext cx="5137945" cy="2062103"/>
            <a:chOff x="660832" y="3010102"/>
            <a:chExt cx="5137945" cy="206210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7704D82-7BAB-A4EA-A909-348FF4D21571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0571A2-A189-612B-D06C-83F1DADA8B7D}"/>
                </a:ext>
              </a:extLst>
            </p:cNvPr>
            <p:cNvSpPr txBox="1"/>
            <p:nvPr/>
          </p:nvSpPr>
          <p:spPr>
            <a:xfrm>
              <a:off x="660832" y="3317879"/>
              <a:ext cx="5137945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마그마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열쇠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동굴 요소를 이용해 게임의 진행방향을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통해 특정 특수 아이템 생성 및 사용하도록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구멍과 땅 요소로 특정 구간의 블록 파괴의 난이도 상승을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디자인의 맵 설계를 통한 새로운 경험 제공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 맵 확장이 아닌 새로운 구역으로 이동하며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맵을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개척하는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제한된 공간에서 문제해결을 위한 전력적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A4FF7F5-F9BD-BA03-209B-F5B7C7068457}"/>
              </a:ext>
            </a:extLst>
          </p:cNvPr>
          <p:cNvGrpSpPr/>
          <p:nvPr/>
        </p:nvGrpSpPr>
        <p:grpSpPr>
          <a:xfrm>
            <a:off x="6340101" y="1855971"/>
            <a:ext cx="4259368" cy="514021"/>
            <a:chOff x="6271525" y="1673575"/>
            <a:chExt cx="4259368" cy="514021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CCD6C746-5A66-C495-A7DC-8B5826F9B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4805" y="1673575"/>
              <a:ext cx="986088" cy="504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C370DFB-CC84-BDC4-968D-DCFF07DD8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773" y="1678510"/>
              <a:ext cx="539163" cy="504000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51EFBE90-85B7-AD50-7C8F-09EA9B6A2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9522" y="1681098"/>
              <a:ext cx="896383" cy="497990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3C9BE0F-C253-B685-5AB1-8EDA63201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8811" y="1682980"/>
              <a:ext cx="485843" cy="497990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F3114829-59A3-90D9-4F12-25EC80C11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2236" y="1683148"/>
              <a:ext cx="491707" cy="501950"/>
            </a:xfrm>
            <a:prstGeom prst="rect">
              <a:avLst/>
            </a:prstGeom>
          </p:spPr>
        </p:pic>
        <p:pic>
          <p:nvPicPr>
            <p:cNvPr id="48" name="그림 47" descr="만화 영화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E127BD6-AED9-2488-82F0-56FE300E6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1525" y="1682701"/>
              <a:ext cx="485843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7085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802B-51AD-23A8-9249-300A2A55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285B978-CB37-873E-080F-7A2704C205CE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870ADC7-08D3-814D-B147-43CAF3FE65C1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D5557C8-7AE8-C277-5A59-6B8968C63A23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4FBD938-53CF-1FDB-2320-D3770ADB906C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A4B4E63-677E-C9E1-5245-C55D1579761E}"/>
              </a:ext>
            </a:extLst>
          </p:cNvPr>
          <p:cNvSpPr/>
          <p:nvPr/>
        </p:nvSpPr>
        <p:spPr>
          <a:xfrm>
            <a:off x="8460517" y="542926"/>
            <a:ext cx="1404700" cy="806407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53DDEF2-FC5B-DA93-6506-06ECC0F2198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69A4209-9420-766E-3ACE-27C5DC008B88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55C7B94-2DAA-BF09-6EBC-935323A0D9F8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10ED4E94-7232-2CAB-24ED-D06E257E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56" y="1992765"/>
            <a:ext cx="4305003" cy="2204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2BA9E0-B7FF-FB2E-60C9-0384DD6E1358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A2B9202-32A7-181B-E993-3E3101E3AA60}"/>
              </a:ext>
            </a:extLst>
          </p:cNvPr>
          <p:cNvGrpSpPr/>
          <p:nvPr/>
        </p:nvGrpSpPr>
        <p:grpSpPr>
          <a:xfrm>
            <a:off x="6349645" y="1497884"/>
            <a:ext cx="2173750" cy="4974620"/>
            <a:chOff x="6349645" y="1497884"/>
            <a:chExt cx="2173750" cy="4974620"/>
          </a:xfrm>
        </p:grpSpPr>
        <p:pic>
          <p:nvPicPr>
            <p:cNvPr id="44" name="그림 43" descr="스크린샷, 슬롯 머신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3939E13-9766-8D8C-71E5-921874809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45" y="1497884"/>
              <a:ext cx="2173750" cy="47042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44E2B2-AB15-E6A7-2A17-4411D5D18D5C}"/>
                </a:ext>
              </a:extLst>
            </p:cNvPr>
            <p:cNvSpPr txBox="1"/>
            <p:nvPr/>
          </p:nvSpPr>
          <p:spPr>
            <a:xfrm>
              <a:off x="6459330" y="6226283"/>
              <a:ext cx="1954381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방해블록 배치 위치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718E1A-5149-9A79-B575-C4DFE3910AD4}"/>
              </a:ext>
            </a:extLst>
          </p:cNvPr>
          <p:cNvSpPr txBox="1"/>
          <p:nvPr/>
        </p:nvSpPr>
        <p:spPr>
          <a:xfrm>
            <a:off x="609462" y="4197305"/>
            <a:ext cx="5708614" cy="249299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7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쌍의 동굴 요소 존재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배치하여 상단구역의 블록 조작의 제한을 둠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레인보우 블록과 토끼 블록의 조합으로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파괴와 동시에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하단구역으로 영역 확장 진행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하단구역은 동굴을 제외한 일반블록 생성구역은 장애물로 막힘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 순서를 무지개색으로 설계해 이동 순서를 직관적으로 알도록 함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상단구역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세로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매치와 특수아이템 조합 사용이 어렵게 해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하단구역을 특수 아이템으로 파괴하기 어렵게 설계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하단구역의 장애물 배치가 위로 좁아지는 디자인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+ 1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개의 블록 입구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제공되는 블록 조합으로 생성구역을 막고 있는 </a:t>
            </a:r>
            <a:r>
              <a:rPr lang="ko-KR" altLang="en-US" sz="1200" dirty="0">
                <a:solidFill>
                  <a:srgbClr val="0070C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장애물 파괴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어렵게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1956A1-5595-FA78-9DB5-AC4D119E1A4A}"/>
              </a:ext>
            </a:extLst>
          </p:cNvPr>
          <p:cNvSpPr/>
          <p:nvPr/>
        </p:nvSpPr>
        <p:spPr>
          <a:xfrm>
            <a:off x="772477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C47A903-C181-AEDF-3A46-A8AF0ED76855}"/>
              </a:ext>
            </a:extLst>
          </p:cNvPr>
          <p:cNvSpPr/>
          <p:nvPr/>
        </p:nvSpPr>
        <p:spPr>
          <a:xfrm>
            <a:off x="7962855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D375CC-03FA-FEE7-AF86-B2FD30034372}"/>
              </a:ext>
            </a:extLst>
          </p:cNvPr>
          <p:cNvSpPr/>
          <p:nvPr/>
        </p:nvSpPr>
        <p:spPr>
          <a:xfrm>
            <a:off x="796285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52FDB3-374C-6380-2B69-C9939C9CA903}"/>
              </a:ext>
            </a:extLst>
          </p:cNvPr>
          <p:cNvSpPr/>
          <p:nvPr/>
        </p:nvSpPr>
        <p:spPr>
          <a:xfrm>
            <a:off x="7724775" y="3352793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DD3B39-BB85-98B1-F733-929A56C00BF5}"/>
              </a:ext>
            </a:extLst>
          </p:cNvPr>
          <p:cNvSpPr/>
          <p:nvPr/>
        </p:nvSpPr>
        <p:spPr>
          <a:xfrm>
            <a:off x="701920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EC784E-CAFD-8AA2-D4BF-FB0E101C5380}"/>
              </a:ext>
            </a:extLst>
          </p:cNvPr>
          <p:cNvSpPr/>
          <p:nvPr/>
        </p:nvSpPr>
        <p:spPr>
          <a:xfrm>
            <a:off x="7019208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25FDEEF-FEF4-79B5-EE28-EBA50F2CB5DC}"/>
              </a:ext>
            </a:extLst>
          </p:cNvPr>
          <p:cNvSpPr/>
          <p:nvPr/>
        </p:nvSpPr>
        <p:spPr>
          <a:xfrm>
            <a:off x="7486695" y="2901950"/>
            <a:ext cx="130692" cy="234950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8FE3635-4C66-72B6-DFF0-2E7762BB35A2}"/>
              </a:ext>
            </a:extLst>
          </p:cNvPr>
          <p:cNvSpPr/>
          <p:nvPr/>
        </p:nvSpPr>
        <p:spPr>
          <a:xfrm>
            <a:off x="7486695" y="313690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2600E5-BF57-270F-AD0B-19591DF9BAAA}"/>
              </a:ext>
            </a:extLst>
          </p:cNvPr>
          <p:cNvSpPr/>
          <p:nvPr/>
        </p:nvSpPr>
        <p:spPr>
          <a:xfrm>
            <a:off x="678112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775E7E-7576-7AA8-90AB-A9876106198C}"/>
              </a:ext>
            </a:extLst>
          </p:cNvPr>
          <p:cNvSpPr/>
          <p:nvPr/>
        </p:nvSpPr>
        <p:spPr>
          <a:xfrm>
            <a:off x="678112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9377BD9-55F1-E068-E930-B3644BB2A700}"/>
              </a:ext>
            </a:extLst>
          </p:cNvPr>
          <p:cNvSpPr/>
          <p:nvPr/>
        </p:nvSpPr>
        <p:spPr>
          <a:xfrm>
            <a:off x="7249468" y="2901950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BE712C9-72C4-8F9D-4BAC-399707A5A086}"/>
              </a:ext>
            </a:extLst>
          </p:cNvPr>
          <p:cNvSpPr/>
          <p:nvPr/>
        </p:nvSpPr>
        <p:spPr>
          <a:xfrm>
            <a:off x="7249468" y="3352793"/>
            <a:ext cx="130692" cy="234950"/>
          </a:xfrm>
          <a:prstGeom prst="rect">
            <a:avLst/>
          </a:prstGeom>
          <a:solidFill>
            <a:srgbClr val="7030A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5D23104-878C-09DE-3546-CE38AED3E449}"/>
              </a:ext>
            </a:extLst>
          </p:cNvPr>
          <p:cNvGrpSpPr/>
          <p:nvPr/>
        </p:nvGrpSpPr>
        <p:grpSpPr>
          <a:xfrm>
            <a:off x="8847959" y="1497884"/>
            <a:ext cx="2173750" cy="4974620"/>
            <a:chOff x="8847959" y="1497884"/>
            <a:chExt cx="2173750" cy="49746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DE49E0-E7A7-97C4-12DB-12FC8584021E}"/>
                </a:ext>
              </a:extLst>
            </p:cNvPr>
            <p:cNvSpPr txBox="1"/>
            <p:nvPr/>
          </p:nvSpPr>
          <p:spPr>
            <a:xfrm>
              <a:off x="8880700" y="6226283"/>
              <a:ext cx="2108269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144 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동굴 위치 및 진행방향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C526EDFC-6BD4-99A8-CE79-F020FEBA897D}"/>
                </a:ext>
              </a:extLst>
            </p:cNvPr>
            <p:cNvGrpSpPr/>
            <p:nvPr/>
          </p:nvGrpSpPr>
          <p:grpSpPr>
            <a:xfrm>
              <a:off x="8847959" y="1497884"/>
              <a:ext cx="2173750" cy="4704219"/>
              <a:chOff x="8847959" y="1497884"/>
              <a:chExt cx="2173750" cy="4704219"/>
            </a:xfrm>
          </p:grpSpPr>
          <p:pic>
            <p:nvPicPr>
              <p:cNvPr id="45" name="그림 44" descr="스크린샷, 슬롯 머신, 경기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2DA2F7-2550-52AC-B94A-1ACAB3115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47959" y="1497884"/>
                <a:ext cx="2173750" cy="4704219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77E37-9BE5-3878-3B5E-11FABB325516}"/>
                  </a:ext>
                </a:extLst>
              </p:cNvPr>
              <p:cNvSpPr/>
              <p:nvPr/>
            </p:nvSpPr>
            <p:spPr>
              <a:xfrm rot="5400000">
                <a:off x="9975823" y="2164273"/>
                <a:ext cx="130692" cy="1411344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E48210E0-CCE1-F799-192F-A37FAD5EF02F}"/>
                  </a:ext>
                </a:extLst>
              </p:cNvPr>
              <p:cNvSpPr/>
              <p:nvPr/>
            </p:nvSpPr>
            <p:spPr>
              <a:xfrm rot="5400000">
                <a:off x="9579038" y="3584778"/>
                <a:ext cx="711443" cy="1650482"/>
              </a:xfrm>
              <a:custGeom>
                <a:avLst/>
                <a:gdLst>
                  <a:gd name="connsiteX0" fmla="*/ 0 w 711443"/>
                  <a:gd name="connsiteY0" fmla="*/ 1637173 h 1637173"/>
                  <a:gd name="connsiteX1" fmla="*/ 0 w 711443"/>
                  <a:gd name="connsiteY1" fmla="*/ 13161 h 1637173"/>
                  <a:gd name="connsiteX2" fmla="*/ 203913 w 711443"/>
                  <a:gd name="connsiteY2" fmla="*/ 13161 h 1637173"/>
                  <a:gd name="connsiteX3" fmla="*/ 203913 w 711443"/>
                  <a:gd name="connsiteY3" fmla="*/ 12902 h 1637173"/>
                  <a:gd name="connsiteX4" fmla="*/ 490915 w 711443"/>
                  <a:gd name="connsiteY4" fmla="*/ 12902 h 1637173"/>
                  <a:gd name="connsiteX5" fmla="*/ 490915 w 711443"/>
                  <a:gd name="connsiteY5" fmla="*/ 0 h 1637173"/>
                  <a:gd name="connsiteX6" fmla="*/ 711443 w 711443"/>
                  <a:gd name="connsiteY6" fmla="*/ 0 h 1637173"/>
                  <a:gd name="connsiteX7" fmla="*/ 711443 w 711443"/>
                  <a:gd name="connsiteY7" fmla="*/ 230113 h 1637173"/>
                  <a:gd name="connsiteX8" fmla="*/ 490919 w 711443"/>
                  <a:gd name="connsiteY8" fmla="*/ 230113 h 1637173"/>
                  <a:gd name="connsiteX9" fmla="*/ 490919 w 711443"/>
                  <a:gd name="connsiteY9" fmla="*/ 476987 h 1637173"/>
                  <a:gd name="connsiteX10" fmla="*/ 220523 w 711443"/>
                  <a:gd name="connsiteY10" fmla="*/ 476987 h 1637173"/>
                  <a:gd name="connsiteX11" fmla="*/ 220523 w 711443"/>
                  <a:gd name="connsiteY11" fmla="*/ 1173088 h 1637173"/>
                  <a:gd name="connsiteX12" fmla="*/ 490917 w 711443"/>
                  <a:gd name="connsiteY12" fmla="*/ 1173088 h 1637173"/>
                  <a:gd name="connsiteX13" fmla="*/ 490917 w 711443"/>
                  <a:gd name="connsiteY13" fmla="*/ 1424504 h 1637173"/>
                  <a:gd name="connsiteX14" fmla="*/ 711442 w 711443"/>
                  <a:gd name="connsiteY14" fmla="*/ 1424504 h 1637173"/>
                  <a:gd name="connsiteX15" fmla="*/ 711442 w 711443"/>
                  <a:gd name="connsiteY15" fmla="*/ 1637172 h 1637173"/>
                  <a:gd name="connsiteX16" fmla="*/ 490917 w 711443"/>
                  <a:gd name="connsiteY16" fmla="*/ 1637172 h 1637173"/>
                  <a:gd name="connsiteX17" fmla="*/ 490912 w 711443"/>
                  <a:gd name="connsiteY17" fmla="*/ 1637172 h 1637173"/>
                  <a:gd name="connsiteX18" fmla="*/ 220523 w 711443"/>
                  <a:gd name="connsiteY18" fmla="*/ 1637172 h 1637173"/>
                  <a:gd name="connsiteX19" fmla="*/ 220523 w 711443"/>
                  <a:gd name="connsiteY19" fmla="*/ 1637173 h 1637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1443" h="1637173">
                    <a:moveTo>
                      <a:pt x="0" y="1637173"/>
                    </a:moveTo>
                    <a:lnTo>
                      <a:pt x="0" y="13161"/>
                    </a:lnTo>
                    <a:lnTo>
                      <a:pt x="203913" y="13161"/>
                    </a:lnTo>
                    <a:lnTo>
                      <a:pt x="203913" y="12902"/>
                    </a:lnTo>
                    <a:lnTo>
                      <a:pt x="490915" y="12902"/>
                    </a:lnTo>
                    <a:lnTo>
                      <a:pt x="490915" y="0"/>
                    </a:lnTo>
                    <a:lnTo>
                      <a:pt x="711443" y="0"/>
                    </a:lnTo>
                    <a:lnTo>
                      <a:pt x="711443" y="230113"/>
                    </a:lnTo>
                    <a:lnTo>
                      <a:pt x="490919" y="230113"/>
                    </a:lnTo>
                    <a:lnTo>
                      <a:pt x="490919" y="476987"/>
                    </a:lnTo>
                    <a:lnTo>
                      <a:pt x="220523" y="476987"/>
                    </a:lnTo>
                    <a:lnTo>
                      <a:pt x="220523" y="1173088"/>
                    </a:lnTo>
                    <a:lnTo>
                      <a:pt x="490917" y="1173088"/>
                    </a:lnTo>
                    <a:lnTo>
                      <a:pt x="490917" y="1424504"/>
                    </a:lnTo>
                    <a:lnTo>
                      <a:pt x="711442" y="1424504"/>
                    </a:lnTo>
                    <a:lnTo>
                      <a:pt x="711442" y="1637172"/>
                    </a:lnTo>
                    <a:lnTo>
                      <a:pt x="490917" y="1637172"/>
                    </a:lnTo>
                    <a:lnTo>
                      <a:pt x="490912" y="1637172"/>
                    </a:lnTo>
                    <a:lnTo>
                      <a:pt x="220523" y="1637172"/>
                    </a:lnTo>
                    <a:lnTo>
                      <a:pt x="220523" y="1637173"/>
                    </a:lnTo>
                    <a:close/>
                  </a:path>
                </a:pathLst>
              </a:custGeom>
              <a:solidFill>
                <a:srgbClr val="FF6B6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CFFB2E81-70BB-E0C5-8DF5-1B251A28F459}"/>
                  </a:ext>
                </a:extLst>
              </p:cNvPr>
              <p:cNvSpPr/>
              <p:nvPr/>
            </p:nvSpPr>
            <p:spPr>
              <a:xfrm rot="5400000">
                <a:off x="9859963" y="3946201"/>
                <a:ext cx="130692" cy="219678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380581D1-1B39-267B-24BD-E5433AD36AEA}"/>
                  </a:ext>
                </a:extLst>
              </p:cNvPr>
              <p:cNvSpPr/>
              <p:nvPr/>
            </p:nvSpPr>
            <p:spPr>
              <a:xfrm rot="11700000">
                <a:off x="9309229" y="3051253"/>
                <a:ext cx="92018" cy="728421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화살표: 아래쪽 35">
                <a:extLst>
                  <a:ext uri="{FF2B5EF4-FFF2-40B4-BE49-F238E27FC236}">
                    <a16:creationId xmlns:a16="http://schemas.microsoft.com/office/drawing/2014/main" id="{D88C1626-83A2-EBA7-6018-D87B0EF958D6}"/>
                  </a:ext>
                </a:extLst>
              </p:cNvPr>
              <p:cNvSpPr/>
              <p:nvPr/>
            </p:nvSpPr>
            <p:spPr>
              <a:xfrm>
                <a:off x="9878693" y="4184989"/>
                <a:ext cx="92018" cy="728421"/>
              </a:xfrm>
              <a:prstGeom prst="downArrow">
                <a:avLst/>
              </a:prstGeom>
              <a:solidFill>
                <a:srgbClr val="6A0DA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화살표: 아래쪽 37">
                <a:extLst>
                  <a:ext uri="{FF2B5EF4-FFF2-40B4-BE49-F238E27FC236}">
                    <a16:creationId xmlns:a16="http://schemas.microsoft.com/office/drawing/2014/main" id="{1D3327D3-3E55-B79B-0DD1-50D3FB921272}"/>
                  </a:ext>
                </a:extLst>
              </p:cNvPr>
              <p:cNvSpPr/>
              <p:nvPr/>
            </p:nvSpPr>
            <p:spPr>
              <a:xfrm rot="11700000">
                <a:off x="9541173" y="3051253"/>
                <a:ext cx="92018" cy="728421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1DA20407-9339-C766-605C-959431DF3103}"/>
                  </a:ext>
                </a:extLst>
              </p:cNvPr>
              <p:cNvSpPr/>
              <p:nvPr/>
            </p:nvSpPr>
            <p:spPr>
              <a:xfrm rot="11700000">
                <a:off x="9773117" y="3051253"/>
                <a:ext cx="92018" cy="728421"/>
              </a:xfrm>
              <a:prstGeom prst="down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0" name="화살표: 아래쪽 39">
                <a:extLst>
                  <a:ext uri="{FF2B5EF4-FFF2-40B4-BE49-F238E27FC236}">
                    <a16:creationId xmlns:a16="http://schemas.microsoft.com/office/drawing/2014/main" id="{84D41CAA-C9D3-9D4D-71BE-B4B44858E26E}"/>
                  </a:ext>
                </a:extLst>
              </p:cNvPr>
              <p:cNvSpPr/>
              <p:nvPr/>
            </p:nvSpPr>
            <p:spPr>
              <a:xfrm rot="11700000">
                <a:off x="10005061" y="3051253"/>
                <a:ext cx="92018" cy="728421"/>
              </a:xfrm>
              <a:prstGeom prst="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화살표: 아래쪽 40">
                <a:extLst>
                  <a:ext uri="{FF2B5EF4-FFF2-40B4-BE49-F238E27FC236}">
                    <a16:creationId xmlns:a16="http://schemas.microsoft.com/office/drawing/2014/main" id="{81A169F7-8AAA-D4FE-FE8E-EC0207C8848D}"/>
                  </a:ext>
                </a:extLst>
              </p:cNvPr>
              <p:cNvSpPr/>
              <p:nvPr/>
            </p:nvSpPr>
            <p:spPr>
              <a:xfrm rot="11700000">
                <a:off x="10237005" y="3051253"/>
                <a:ext cx="92018" cy="728421"/>
              </a:xfrm>
              <a:prstGeom prst="downArrow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화살표: 아래쪽 42">
                <a:extLst>
                  <a:ext uri="{FF2B5EF4-FFF2-40B4-BE49-F238E27FC236}">
                    <a16:creationId xmlns:a16="http://schemas.microsoft.com/office/drawing/2014/main" id="{BD4B6AD8-E622-06C4-D6F5-FF3CEC7814A5}"/>
                  </a:ext>
                </a:extLst>
              </p:cNvPr>
              <p:cNvSpPr/>
              <p:nvPr/>
            </p:nvSpPr>
            <p:spPr>
              <a:xfrm rot="11700000">
                <a:off x="10468951" y="3051253"/>
                <a:ext cx="92018" cy="728421"/>
              </a:xfrm>
              <a:prstGeom prst="downArrow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66B57B5B-C7A8-42BB-B833-EBEDD90CD61F}"/>
                  </a:ext>
                </a:extLst>
              </p:cNvPr>
              <p:cNvSpPr/>
              <p:nvPr/>
            </p:nvSpPr>
            <p:spPr>
              <a:xfrm rot="5400000">
                <a:off x="9856180" y="3035906"/>
                <a:ext cx="130692" cy="1624013"/>
              </a:xfrm>
              <a:prstGeom prst="rect">
                <a:avLst/>
              </a:prstGeom>
              <a:solidFill>
                <a:srgbClr val="6A0DA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201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071C5-4AB5-06D3-A8BB-6E0342AC3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ED7FEA4-9531-8F5F-D070-EAA5CF182A3D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36F7A5E-DDDD-7544-A68A-1F6411D8E337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453A48-6361-732B-86F1-1DF02F819598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C549CE8-2E62-6D2E-8BA0-E469F268156A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B95B81-C0DD-D6EE-829F-64BFF28A402F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9355E5-D2BA-03DC-1CB9-1D8449EBE8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107590D2-8314-7960-A362-5DE20BCBE22F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55C8836-5867-6CCA-0FE4-DA46CE647409}"/>
              </a:ext>
            </a:extLst>
          </p:cNvPr>
          <p:cNvSpPr/>
          <p:nvPr/>
        </p:nvSpPr>
        <p:spPr>
          <a:xfrm>
            <a:off x="670560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97CE582-82F9-F71E-0C8A-112588427116}"/>
              </a:ext>
            </a:extLst>
          </p:cNvPr>
          <p:cNvGrpSpPr/>
          <p:nvPr/>
        </p:nvGrpSpPr>
        <p:grpSpPr>
          <a:xfrm>
            <a:off x="609462" y="1724978"/>
            <a:ext cx="3340979" cy="584776"/>
            <a:chOff x="670560" y="1824834"/>
            <a:chExt cx="3340979" cy="584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6C5FCDB-104B-B421-6F4A-F952CE79F8B8}"/>
                </a:ext>
              </a:extLst>
            </p:cNvPr>
            <p:cNvSpPr txBox="1"/>
            <p:nvPr/>
          </p:nvSpPr>
          <p:spPr>
            <a:xfrm>
              <a:off x="941808" y="1824834"/>
              <a:ext cx="141417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E6E2BB-96C2-0866-0135-F424B3E1A907}"/>
                </a:ext>
              </a:extLst>
            </p:cNvPr>
            <p:cNvSpPr txBox="1"/>
            <p:nvPr/>
          </p:nvSpPr>
          <p:spPr>
            <a:xfrm>
              <a:off x="670560" y="2132611"/>
              <a:ext cx="334097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조작에 직접적으로 방해를 하는 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8FD8045-FA07-8A62-62EC-16365EF90196}"/>
              </a:ext>
            </a:extLst>
          </p:cNvPr>
          <p:cNvGrpSpPr/>
          <p:nvPr/>
        </p:nvGrpSpPr>
        <p:grpSpPr>
          <a:xfrm>
            <a:off x="599734" y="2488252"/>
            <a:ext cx="4846198" cy="1143454"/>
            <a:chOff x="660832" y="3010102"/>
            <a:chExt cx="4846198" cy="11434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42BE24-77FE-6DB6-AD68-E5771B40D6DA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82F5EB-1630-F157-CCCD-A0716A9B083F}"/>
                </a:ext>
              </a:extLst>
            </p:cNvPr>
            <p:cNvSpPr txBox="1"/>
            <p:nvPr/>
          </p:nvSpPr>
          <p:spPr>
            <a:xfrm>
              <a:off x="660832" y="3322559"/>
              <a:ext cx="4846198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게임 진행 방향에 배치해 블록이동을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클리어에 도움을 주는 요소를 감싸거나 가로막아 이동횟수를 소모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방해요소를 조합하여 파괴해야 할 요소를 증가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아래쪽보다 위쪽 많이 배치하여 파괴 난이도를 상승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B06757-415C-8A1E-E5E9-E521099E9E4B}"/>
              </a:ext>
            </a:extLst>
          </p:cNvPr>
          <p:cNvGrpSpPr/>
          <p:nvPr/>
        </p:nvGrpSpPr>
        <p:grpSpPr>
          <a:xfrm>
            <a:off x="5651117" y="2741095"/>
            <a:ext cx="5618800" cy="3717309"/>
            <a:chOff x="5651117" y="2741095"/>
            <a:chExt cx="5618800" cy="371730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51536132-8AE2-AA9D-2C28-EB1EFE6EA9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1117" y="2741095"/>
              <a:ext cx="5618800" cy="3470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1">
              <a:extLst>
                <a:ext uri="{FF2B5EF4-FFF2-40B4-BE49-F238E27FC236}">
                  <a16:creationId xmlns:a16="http://schemas.microsoft.com/office/drawing/2014/main" id="{20B14A32-4126-B09B-F339-B4D1CD993624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장애물 배치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164F4ED-FCA2-213C-0DA6-7309AAD4AA8B}"/>
              </a:ext>
            </a:extLst>
          </p:cNvPr>
          <p:cNvGrpSpPr/>
          <p:nvPr/>
        </p:nvGrpSpPr>
        <p:grpSpPr>
          <a:xfrm>
            <a:off x="599734" y="3811905"/>
            <a:ext cx="4953600" cy="2253218"/>
            <a:chOff x="660832" y="3010102"/>
            <a:chExt cx="4953600" cy="225321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55558-4BC1-D502-B8BB-AC4F9DFF71C4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44C64D-CDC3-CA83-9EE9-A68E633F7D87}"/>
                </a:ext>
              </a:extLst>
            </p:cNvPr>
            <p:cNvSpPr txBox="1"/>
            <p:nvPr/>
          </p:nvSpPr>
          <p:spPr>
            <a:xfrm>
              <a:off x="660832" y="3324328"/>
              <a:ext cx="4953600" cy="193899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환경요소로 설계된 진행방향을 가로막고 억제하기 위해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같은 클리어 목표의 스테이지에 장애물을 다양화하여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새로운 플레이 경험 제시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조건을 걸어 특정 아이템을 제작하도록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장애물로 인해 어려워진 스테이지를 클리어하며 느끼는 성취감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반복 시도를 통해 공략법을 찾고 극복하며 생기는 도전욕구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정해진 장애물 구조를 분석하고 해법을 찾는 사고의 즐거움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32" name="TextBox 1">
            <a:extLst>
              <a:ext uri="{FF2B5EF4-FFF2-40B4-BE49-F238E27FC236}">
                <a16:creationId xmlns:a16="http://schemas.microsoft.com/office/drawing/2014/main" id="{C7D461EC-15F4-A0FB-665C-A55476822154}"/>
              </a:ext>
            </a:extLst>
          </p:cNvPr>
          <p:cNvSpPr txBox="1"/>
          <p:nvPr/>
        </p:nvSpPr>
        <p:spPr>
          <a:xfrm>
            <a:off x="7665043" y="2443434"/>
            <a:ext cx="1609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장애물 예시 이미지</a:t>
            </a:r>
            <a:endParaRPr lang="ko-KR" altLang="en-US" sz="1100" spc="-150" dirty="0">
              <a:solidFill>
                <a:srgbClr val="7F7B7B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retendard Light" panose="0200040300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41DEA3F-154E-3C68-16FA-8064D55F6437}"/>
              </a:ext>
            </a:extLst>
          </p:cNvPr>
          <p:cNvGrpSpPr/>
          <p:nvPr/>
        </p:nvGrpSpPr>
        <p:grpSpPr>
          <a:xfrm>
            <a:off x="7095810" y="1879488"/>
            <a:ext cx="2747947" cy="497991"/>
            <a:chOff x="4938432" y="261162"/>
            <a:chExt cx="2747947" cy="497991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D30C5F9-B418-4D0F-7702-9A2291C2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609" y="265607"/>
              <a:ext cx="522449" cy="489101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FB20AAA-AAD4-304F-8804-111E781CC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255" y="263510"/>
              <a:ext cx="524124" cy="493294"/>
            </a:xfrm>
            <a:prstGeom prst="rect">
              <a:avLst/>
            </a:prstGeom>
          </p:spPr>
        </p:pic>
        <p:pic>
          <p:nvPicPr>
            <p:cNvPr id="29" name="그림 28" descr="아쿠아, 블루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5C392DE-438A-20BE-E220-81D1D256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652" y="261162"/>
              <a:ext cx="469803" cy="497991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DC3350C-21C5-6F8B-A9A2-5E31AFBB2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212" y="261364"/>
              <a:ext cx="473891" cy="497586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6DE251F-AFB0-161A-D3F3-74D47BC6F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8432" y="267398"/>
              <a:ext cx="385066" cy="485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388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42188-11B6-D374-1DA1-F16146319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C382953-01C0-035C-D7FE-614082A88DF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5075275-048E-7964-F717-E5B316ECCDDB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B2CAE56-FBC6-746E-E8BA-DC1A5F4B5C3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442A1A5-D8AC-64B9-BD18-7216FA6AFEF2}"/>
              </a:ext>
            </a:extLst>
          </p:cNvPr>
          <p:cNvSpPr/>
          <p:nvPr/>
        </p:nvSpPr>
        <p:spPr>
          <a:xfrm>
            <a:off x="9865217" y="542926"/>
            <a:ext cx="1404700" cy="806408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17EB02B-0D6A-0280-99ED-B4CE208568DC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C7E96243-306B-4BA5-6A92-0E11BD7D142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1E90C94-EE67-77FA-60E7-07F74A284DFD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37AC07C-D865-34AA-A133-CC1764BF0E2E}"/>
              </a:ext>
            </a:extLst>
          </p:cNvPr>
          <p:cNvSpPr/>
          <p:nvPr/>
        </p:nvSpPr>
        <p:spPr>
          <a:xfrm>
            <a:off x="670560" y="1263612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7F7B7B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6B7302A-A575-3018-3257-B01CFA3E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1992765"/>
            <a:ext cx="4305003" cy="219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4F733-666E-4166-CA57-BDB8FC077A60}"/>
              </a:ext>
            </a:extLst>
          </p:cNvPr>
          <p:cNvSpPr txBox="1"/>
          <p:nvPr/>
        </p:nvSpPr>
        <p:spPr>
          <a:xfrm>
            <a:off x="880710" y="1724978"/>
            <a:ext cx="266932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4. </a:t>
            </a:r>
            <a:r>
              <a:rPr lang="ko-KR" altLang="en-US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예시 스테이지 레벨디자인 분석</a:t>
            </a:r>
            <a:endParaRPr lang="en-US" altLang="ko-KR" sz="1400" dirty="0">
              <a:solidFill>
                <a:srgbClr val="0BAB8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F26605-8C39-52C6-E16A-EB327EBD8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92" y="1497883"/>
            <a:ext cx="2173750" cy="47042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0A6E60E-4BFC-31FE-78D7-2C85F19F4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960" y="1497883"/>
            <a:ext cx="2173750" cy="47042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3FF886-4D02-8483-7A10-F417C9B372A9}"/>
              </a:ext>
            </a:extLst>
          </p:cNvPr>
          <p:cNvSpPr txBox="1"/>
          <p:nvPr/>
        </p:nvSpPr>
        <p:spPr>
          <a:xfrm>
            <a:off x="6382032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맵 디자인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F9597A-09D8-E712-A697-7A8CC531CADB}"/>
              </a:ext>
            </a:extLst>
          </p:cNvPr>
          <p:cNvSpPr txBox="1"/>
          <p:nvPr/>
        </p:nvSpPr>
        <p:spPr>
          <a:xfrm>
            <a:off x="609462" y="4381971"/>
            <a:ext cx="5886548" cy="212365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분석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‘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방해블록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’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을 통해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열씩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맵을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분단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열의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중앙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열을 제외한 나머지 구역에 장애물을 배치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좌측상단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우측하단 구멍을 통해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파괴를 중앙부분에서 해결하게 유도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동굴을 통해 우측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하단 ⇨ 좌측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열 상단으로 진행방향 설정 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-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레벨디자인 요소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영역에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잡기돌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구멍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 err="1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잔디등을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배치하여 구역 내 </a:t>
            </a: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매치의 비중을 줄임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좌우측 블록 생성과 하강을 막는 장애물 배치를 통해 조작 우선순위를 설정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lvl="1"/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→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체력이 다른 잔디 장애물을 교차로 배치하여 장애물 파괴 후 블록 하강 시</a:t>
            </a:r>
            <a:b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</a:br>
            <a:r>
              <a: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        </a:t>
            </a:r>
            <a:r>
              <a:rPr lang="ko-KR" altLang="en-US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대각선으로 하강하여 재배치된 형태가 유저의 의도와 어긋나게 설계</a:t>
            </a:r>
            <a:endParaRPr lang="en-US" altLang="ko-KR" sz="12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FE4C75-3E22-51F3-3590-2DEE2D28FE53}"/>
              </a:ext>
            </a:extLst>
          </p:cNvPr>
          <p:cNvSpPr txBox="1"/>
          <p:nvPr/>
        </p:nvSpPr>
        <p:spPr>
          <a:xfrm>
            <a:off x="8880700" y="6226283"/>
            <a:ext cx="2108269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212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동굴 위치 및 진행방향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022463B3-36BF-13EA-8A74-F86B634DA0F7}"/>
              </a:ext>
            </a:extLst>
          </p:cNvPr>
          <p:cNvSpPr/>
          <p:nvPr/>
        </p:nvSpPr>
        <p:spPr>
          <a:xfrm>
            <a:off x="6614807" y="2874859"/>
            <a:ext cx="473434" cy="2123658"/>
          </a:xfrm>
          <a:custGeom>
            <a:avLst/>
            <a:gdLst>
              <a:gd name="connsiteX0" fmla="*/ 0 w 473434"/>
              <a:gd name="connsiteY0" fmla="*/ 0 h 2123658"/>
              <a:gd name="connsiteX1" fmla="*/ 232831 w 473434"/>
              <a:gd name="connsiteY1" fmla="*/ 0 h 2123658"/>
              <a:gd name="connsiteX2" fmla="*/ 240603 w 473434"/>
              <a:gd name="connsiteY2" fmla="*/ 0 h 2123658"/>
              <a:gd name="connsiteX3" fmla="*/ 473434 w 473434"/>
              <a:gd name="connsiteY3" fmla="*/ 0 h 2123658"/>
              <a:gd name="connsiteX4" fmla="*/ 473434 w 473434"/>
              <a:gd name="connsiteY4" fmla="*/ 730860 h 2123658"/>
              <a:gd name="connsiteX5" fmla="*/ 240603 w 473434"/>
              <a:gd name="connsiteY5" fmla="*/ 730860 h 2123658"/>
              <a:gd name="connsiteX6" fmla="*/ 240603 w 473434"/>
              <a:gd name="connsiteY6" fmla="*/ 2123658 h 2123658"/>
              <a:gd name="connsiteX7" fmla="*/ 0 w 473434"/>
              <a:gd name="connsiteY7" fmla="*/ 2123658 h 2123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434" h="2123658">
                <a:moveTo>
                  <a:pt x="0" y="0"/>
                </a:moveTo>
                <a:lnTo>
                  <a:pt x="232831" y="0"/>
                </a:lnTo>
                <a:lnTo>
                  <a:pt x="240603" y="0"/>
                </a:lnTo>
                <a:lnTo>
                  <a:pt x="473434" y="0"/>
                </a:lnTo>
                <a:lnTo>
                  <a:pt x="473434" y="730860"/>
                </a:lnTo>
                <a:lnTo>
                  <a:pt x="240603" y="730860"/>
                </a:lnTo>
                <a:lnTo>
                  <a:pt x="240603" y="2123658"/>
                </a:lnTo>
                <a:lnTo>
                  <a:pt x="0" y="2123658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5" name="자유형: 도형 54">
            <a:extLst>
              <a:ext uri="{FF2B5EF4-FFF2-40B4-BE49-F238E27FC236}">
                <a16:creationId xmlns:a16="http://schemas.microsoft.com/office/drawing/2014/main" id="{DD035133-A3D4-7BEF-0966-BAA1866B97BC}"/>
              </a:ext>
            </a:extLst>
          </p:cNvPr>
          <p:cNvSpPr/>
          <p:nvPr/>
        </p:nvSpPr>
        <p:spPr>
          <a:xfrm>
            <a:off x="7772784" y="2874859"/>
            <a:ext cx="481206" cy="2147840"/>
          </a:xfrm>
          <a:custGeom>
            <a:avLst/>
            <a:gdLst>
              <a:gd name="connsiteX0" fmla="*/ 240603 w 481206"/>
              <a:gd name="connsiteY0" fmla="*/ 0 h 2147840"/>
              <a:gd name="connsiteX1" fmla="*/ 481206 w 481206"/>
              <a:gd name="connsiteY1" fmla="*/ 0 h 2147840"/>
              <a:gd name="connsiteX2" fmla="*/ 481206 w 481206"/>
              <a:gd name="connsiteY2" fmla="*/ 2123658 h 2147840"/>
              <a:gd name="connsiteX3" fmla="*/ 240603 w 481206"/>
              <a:gd name="connsiteY3" fmla="*/ 2123658 h 2147840"/>
              <a:gd name="connsiteX4" fmla="*/ 240603 w 481206"/>
              <a:gd name="connsiteY4" fmla="*/ 2147840 h 2147840"/>
              <a:gd name="connsiteX5" fmla="*/ 0 w 481206"/>
              <a:gd name="connsiteY5" fmla="*/ 2147840 h 2147840"/>
              <a:gd name="connsiteX6" fmla="*/ 0 w 481206"/>
              <a:gd name="connsiteY6" fmla="*/ 1416980 h 2147840"/>
              <a:gd name="connsiteX7" fmla="*/ 240603 w 481206"/>
              <a:gd name="connsiteY7" fmla="*/ 1416980 h 214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1206" h="2147840">
                <a:moveTo>
                  <a:pt x="240603" y="0"/>
                </a:moveTo>
                <a:lnTo>
                  <a:pt x="481206" y="0"/>
                </a:lnTo>
                <a:lnTo>
                  <a:pt x="481206" y="2123658"/>
                </a:lnTo>
                <a:lnTo>
                  <a:pt x="240603" y="2123658"/>
                </a:lnTo>
                <a:lnTo>
                  <a:pt x="240603" y="2147840"/>
                </a:lnTo>
                <a:lnTo>
                  <a:pt x="0" y="2147840"/>
                </a:lnTo>
                <a:lnTo>
                  <a:pt x="0" y="1416980"/>
                </a:lnTo>
                <a:lnTo>
                  <a:pt x="240603" y="1416980"/>
                </a:lnTo>
                <a:close/>
              </a:path>
            </a:pathLst>
          </a:cu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자유형: 도형 63">
            <a:extLst>
              <a:ext uri="{FF2B5EF4-FFF2-40B4-BE49-F238E27FC236}">
                <a16:creationId xmlns:a16="http://schemas.microsoft.com/office/drawing/2014/main" id="{F01B7542-C7F2-FF8E-3FF8-99BD0AF94A49}"/>
              </a:ext>
            </a:extLst>
          </p:cNvPr>
          <p:cNvSpPr/>
          <p:nvPr/>
        </p:nvSpPr>
        <p:spPr>
          <a:xfrm rot="5400000">
            <a:off x="5919918" y="3811908"/>
            <a:ext cx="2123655" cy="249566"/>
          </a:xfrm>
          <a:custGeom>
            <a:avLst/>
            <a:gdLst>
              <a:gd name="connsiteX0" fmla="*/ 0 w 2123655"/>
              <a:gd name="connsiteY0" fmla="*/ 45721 h 249566"/>
              <a:gd name="connsiteX1" fmla="*/ 0 w 2123655"/>
              <a:gd name="connsiteY1" fmla="*/ 0 h 249566"/>
              <a:gd name="connsiteX2" fmla="*/ 2123655 w 2123655"/>
              <a:gd name="connsiteY2" fmla="*/ 0 h 249566"/>
              <a:gd name="connsiteX3" fmla="*/ 2123655 w 2123655"/>
              <a:gd name="connsiteY3" fmla="*/ 45721 h 249566"/>
              <a:gd name="connsiteX4" fmla="*/ 1664710 w 2123655"/>
              <a:gd name="connsiteY4" fmla="*/ 45721 h 249566"/>
              <a:gd name="connsiteX5" fmla="*/ 1664710 w 2123655"/>
              <a:gd name="connsiteY5" fmla="*/ 249566 h 249566"/>
              <a:gd name="connsiteX6" fmla="*/ 1441761 w 2123655"/>
              <a:gd name="connsiteY6" fmla="*/ 249566 h 249566"/>
              <a:gd name="connsiteX7" fmla="*/ 1441761 w 2123655"/>
              <a:gd name="connsiteY7" fmla="*/ 45721 h 24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5" h="249566">
                <a:moveTo>
                  <a:pt x="0" y="45721"/>
                </a:moveTo>
                <a:lnTo>
                  <a:pt x="0" y="0"/>
                </a:lnTo>
                <a:lnTo>
                  <a:pt x="2123655" y="0"/>
                </a:lnTo>
                <a:lnTo>
                  <a:pt x="2123655" y="45721"/>
                </a:lnTo>
                <a:lnTo>
                  <a:pt x="1664710" y="45721"/>
                </a:lnTo>
                <a:lnTo>
                  <a:pt x="1664710" y="249566"/>
                </a:lnTo>
                <a:lnTo>
                  <a:pt x="1441761" y="249566"/>
                </a:lnTo>
                <a:lnTo>
                  <a:pt x="1441761" y="45721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D29641A-A90E-B840-E6F9-60B5A8AA906C}"/>
              </a:ext>
            </a:extLst>
          </p:cNvPr>
          <p:cNvSpPr/>
          <p:nvPr/>
        </p:nvSpPr>
        <p:spPr>
          <a:xfrm rot="5400000">
            <a:off x="8027424" y="4559825"/>
            <a:ext cx="706075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AC08A19-0432-FB18-280F-4F3781422B46}"/>
              </a:ext>
            </a:extLst>
          </p:cNvPr>
          <p:cNvSpPr/>
          <p:nvPr/>
        </p:nvSpPr>
        <p:spPr>
          <a:xfrm rot="5400000">
            <a:off x="6132541" y="3129944"/>
            <a:ext cx="744853" cy="219678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02DC79-3144-A448-D63C-4F4DC25282CD}"/>
              </a:ext>
            </a:extLst>
          </p:cNvPr>
          <p:cNvSpPr/>
          <p:nvPr/>
        </p:nvSpPr>
        <p:spPr>
          <a:xfrm rot="5400000">
            <a:off x="6826658" y="3809126"/>
            <a:ext cx="2123656" cy="255126"/>
          </a:xfrm>
          <a:custGeom>
            <a:avLst/>
            <a:gdLst>
              <a:gd name="connsiteX0" fmla="*/ 0 w 2123656"/>
              <a:gd name="connsiteY0" fmla="*/ 255126 h 255126"/>
              <a:gd name="connsiteX1" fmla="*/ 0 w 2123656"/>
              <a:gd name="connsiteY1" fmla="*/ 209406 h 255126"/>
              <a:gd name="connsiteX2" fmla="*/ 514396 w 2123656"/>
              <a:gd name="connsiteY2" fmla="*/ 209406 h 255126"/>
              <a:gd name="connsiteX3" fmla="*/ 514396 w 2123656"/>
              <a:gd name="connsiteY3" fmla="*/ 0 h 255126"/>
              <a:gd name="connsiteX4" fmla="*/ 737345 w 2123656"/>
              <a:gd name="connsiteY4" fmla="*/ 0 h 255126"/>
              <a:gd name="connsiteX5" fmla="*/ 737345 w 2123656"/>
              <a:gd name="connsiteY5" fmla="*/ 209406 h 255126"/>
              <a:gd name="connsiteX6" fmla="*/ 2123656 w 2123656"/>
              <a:gd name="connsiteY6" fmla="*/ 209406 h 255126"/>
              <a:gd name="connsiteX7" fmla="*/ 2123656 w 2123656"/>
              <a:gd name="connsiteY7" fmla="*/ 255126 h 25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23656" h="255126">
                <a:moveTo>
                  <a:pt x="0" y="255126"/>
                </a:moveTo>
                <a:lnTo>
                  <a:pt x="0" y="209406"/>
                </a:lnTo>
                <a:lnTo>
                  <a:pt x="514396" y="209406"/>
                </a:lnTo>
                <a:lnTo>
                  <a:pt x="514396" y="0"/>
                </a:lnTo>
                <a:lnTo>
                  <a:pt x="737345" y="0"/>
                </a:lnTo>
                <a:lnTo>
                  <a:pt x="737345" y="209406"/>
                </a:lnTo>
                <a:lnTo>
                  <a:pt x="2123656" y="209406"/>
                </a:lnTo>
                <a:lnTo>
                  <a:pt x="2123656" y="255126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7AF33B4-9642-C195-55CA-A9445E41A7E6}"/>
              </a:ext>
            </a:extLst>
          </p:cNvPr>
          <p:cNvSpPr/>
          <p:nvPr/>
        </p:nvSpPr>
        <p:spPr>
          <a:xfrm rot="5400000">
            <a:off x="5799723" y="4207617"/>
            <a:ext cx="1410490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DE6-97C7-1041-36C5-76DA1BCCC0F8}"/>
              </a:ext>
            </a:extLst>
          </p:cNvPr>
          <p:cNvSpPr/>
          <p:nvPr/>
        </p:nvSpPr>
        <p:spPr>
          <a:xfrm rot="5400000">
            <a:off x="7655810" y="3485904"/>
            <a:ext cx="1441767" cy="219678"/>
          </a:xfrm>
          <a:prstGeom prst="rect">
            <a:avLst/>
          </a:prstGeom>
          <a:solidFill>
            <a:srgbClr val="F4B400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5B4957A-5F6E-C0D1-CBA0-BD9CC9A3ABB2}"/>
              </a:ext>
            </a:extLst>
          </p:cNvPr>
          <p:cNvGrpSpPr/>
          <p:nvPr/>
        </p:nvGrpSpPr>
        <p:grpSpPr>
          <a:xfrm>
            <a:off x="10380003" y="3612210"/>
            <a:ext cx="274785" cy="539278"/>
            <a:chOff x="10380003" y="3612210"/>
            <a:chExt cx="274785" cy="539278"/>
          </a:xfrm>
        </p:grpSpPr>
        <p:sp>
          <p:nvSpPr>
            <p:cNvPr id="5" name="화살표: 위쪽 4">
              <a:extLst>
                <a:ext uri="{FF2B5EF4-FFF2-40B4-BE49-F238E27FC236}">
                  <a16:creationId xmlns:a16="http://schemas.microsoft.com/office/drawing/2014/main" id="{2EA1647A-16F6-86D3-183B-92ECADFA1B0B}"/>
                </a:ext>
              </a:extLst>
            </p:cNvPr>
            <p:cNvSpPr/>
            <p:nvPr/>
          </p:nvSpPr>
          <p:spPr>
            <a:xfrm rot="10800000">
              <a:off x="10380003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A64E-5DC2-BDC1-1830-08A8BAF022B2}"/>
                </a:ext>
              </a:extLst>
            </p:cNvPr>
            <p:cNvSpPr txBox="1"/>
            <p:nvPr/>
          </p:nvSpPr>
          <p:spPr>
            <a:xfrm>
              <a:off x="10391574" y="3751043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1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37B1DD-D063-E205-E2C0-9C8C47202B36}"/>
              </a:ext>
            </a:extLst>
          </p:cNvPr>
          <p:cNvGrpSpPr/>
          <p:nvPr/>
        </p:nvGrpSpPr>
        <p:grpSpPr>
          <a:xfrm>
            <a:off x="9207844" y="3612210"/>
            <a:ext cx="268022" cy="539278"/>
            <a:chOff x="9207844" y="3612210"/>
            <a:chExt cx="268022" cy="539278"/>
          </a:xfrm>
        </p:grpSpPr>
        <p:sp>
          <p:nvSpPr>
            <p:cNvPr id="8" name="화살표: 위쪽 7">
              <a:extLst>
                <a:ext uri="{FF2B5EF4-FFF2-40B4-BE49-F238E27FC236}">
                  <a16:creationId xmlns:a16="http://schemas.microsoft.com/office/drawing/2014/main" id="{78FC9BBC-C346-4848-44E8-A9E0209EE20B}"/>
                </a:ext>
              </a:extLst>
            </p:cNvPr>
            <p:cNvSpPr/>
            <p:nvPr/>
          </p:nvSpPr>
          <p:spPr>
            <a:xfrm rot="10800000">
              <a:off x="9208295" y="3612210"/>
              <a:ext cx="267120" cy="539278"/>
            </a:xfrm>
            <a:prstGeom prst="up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7B893B-D2A1-29BD-D87E-FB87B19BE4C4}"/>
                </a:ext>
              </a:extLst>
            </p:cNvPr>
            <p:cNvSpPr txBox="1"/>
            <p:nvPr/>
          </p:nvSpPr>
          <p:spPr>
            <a:xfrm>
              <a:off x="9207844" y="3751044"/>
              <a:ext cx="2680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  <a:cs typeface="Pretendard Light" panose="02000403000000020004" pitchFamily="50" charset="-127"/>
                </a:rPr>
                <a:t>2</a:t>
              </a:r>
              <a:endParaRPr lang="ko-KR" altLang="en-US" sz="1100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DCE9ECD-D24C-A064-629E-05E70D2FA6CD}"/>
              </a:ext>
            </a:extLst>
          </p:cNvPr>
          <p:cNvSpPr/>
          <p:nvPr/>
        </p:nvSpPr>
        <p:spPr>
          <a:xfrm rot="5400000">
            <a:off x="9266205" y="2640754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2F9057-CC06-0A22-34E5-A5C76E12A143}"/>
              </a:ext>
            </a:extLst>
          </p:cNvPr>
          <p:cNvSpPr/>
          <p:nvPr/>
        </p:nvSpPr>
        <p:spPr>
          <a:xfrm rot="5400000">
            <a:off x="10445240" y="4793812"/>
            <a:ext cx="155881" cy="471247"/>
          </a:xfrm>
          <a:prstGeom prst="rect">
            <a:avLst/>
          </a:pr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5717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B6267-CA81-1B26-6BBD-EC56FD40A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4729E7C-A7C8-8ED1-9402-AA78763B52B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ED827E98-C01F-0B50-866C-50312E84DD23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분석 의도 및 목적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4BED5B7-A98D-3101-EC86-F36B2E1A8B13}"/>
              </a:ext>
            </a:extLst>
          </p:cNvPr>
          <p:cNvGrpSpPr/>
          <p:nvPr/>
        </p:nvGrpSpPr>
        <p:grpSpPr>
          <a:xfrm>
            <a:off x="3038284" y="4497235"/>
            <a:ext cx="6115432" cy="1025978"/>
            <a:chOff x="2867493" y="4330554"/>
            <a:chExt cx="6115432" cy="10259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A439B6-38D1-7113-1815-E6D889F67E6D}"/>
                </a:ext>
              </a:extLst>
            </p:cNvPr>
            <p:cNvSpPr txBox="1"/>
            <p:nvPr/>
          </p:nvSpPr>
          <p:spPr>
            <a:xfrm>
              <a:off x="2867493" y="4330554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계기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C2798B-C4BB-4C80-0C96-A645FAF608B1}"/>
                </a:ext>
              </a:extLst>
            </p:cNvPr>
            <p:cNvSpPr txBox="1"/>
            <p:nvPr/>
          </p:nvSpPr>
          <p:spPr>
            <a:xfrm>
              <a:off x="3543787" y="4710201"/>
              <a:ext cx="476284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방해요소들의 배치와 종류가 앞선 스테이지보다 훨씬 많고 복잡하게 느낌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스테이지를 거의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판 가까이 진행했는데 클리어 확률이 낮음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시작 아이템을 쓰라고 유도한 것인지 궁금함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53DDE76-B045-79EE-6897-66012231E79D}"/>
              </a:ext>
            </a:extLst>
          </p:cNvPr>
          <p:cNvGrpSpPr/>
          <p:nvPr/>
        </p:nvGrpSpPr>
        <p:grpSpPr>
          <a:xfrm>
            <a:off x="2513128" y="5771911"/>
            <a:ext cx="7165744" cy="841073"/>
            <a:chOff x="2408800" y="5771911"/>
            <a:chExt cx="7165744" cy="8410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3156CE-7683-8973-EB2D-DC591A8E21F4}"/>
                </a:ext>
              </a:extLst>
            </p:cNvPr>
            <p:cNvSpPr txBox="1"/>
            <p:nvPr/>
          </p:nvSpPr>
          <p:spPr>
            <a:xfrm>
              <a:off x="2933956" y="577191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목적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B0711D-4EA9-B8FF-E045-0578FA84FADA}"/>
                </a:ext>
              </a:extLst>
            </p:cNvPr>
            <p:cNvSpPr txBox="1"/>
            <p:nvPr/>
          </p:nvSpPr>
          <p:spPr>
            <a:xfrm>
              <a:off x="2408800" y="6151319"/>
              <a:ext cx="71657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요소 분석해보며 쌓인 지식을 활용해 논리적으로 다른 스테이지보다 어렵게 느껴진 이유 찾기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algn="ctr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디자인의 의도를 파악해보기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89E4977-3024-55DE-65A7-18C9A168F0C7}"/>
              </a:ext>
            </a:extLst>
          </p:cNvPr>
          <p:cNvGrpSpPr/>
          <p:nvPr/>
        </p:nvGrpSpPr>
        <p:grpSpPr>
          <a:xfrm>
            <a:off x="3038284" y="3592010"/>
            <a:ext cx="6115432" cy="656526"/>
            <a:chOff x="-1661549" y="3708241"/>
            <a:chExt cx="6115432" cy="6565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8BCEF0-35DE-B14C-5FF2-295DB917DD0E}"/>
                </a:ext>
              </a:extLst>
            </p:cNvPr>
            <p:cNvSpPr txBox="1"/>
            <p:nvPr/>
          </p:nvSpPr>
          <p:spPr>
            <a:xfrm>
              <a:off x="-1661549" y="3708241"/>
              <a:ext cx="6115432" cy="379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pc="-150" dirty="0">
                  <a:solidFill>
                    <a:srgbClr val="004A3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Medium" panose="02000603000000020004" pitchFamily="50" charset="-127"/>
                </a:rPr>
                <a:t>분석 스테이지</a:t>
              </a:r>
              <a:endPara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E1386B-DA5B-3F4A-96FA-1098DA389320}"/>
                </a:ext>
              </a:extLst>
            </p:cNvPr>
            <p:cNvSpPr txBox="1"/>
            <p:nvPr/>
          </p:nvSpPr>
          <p:spPr>
            <a:xfrm>
              <a:off x="876634" y="4087768"/>
              <a:ext cx="103906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235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2918376-BEE3-4DF0-99D7-3FED4D681844}"/>
              </a:ext>
            </a:extLst>
          </p:cNvPr>
          <p:cNvGrpSpPr/>
          <p:nvPr/>
        </p:nvGrpSpPr>
        <p:grpSpPr>
          <a:xfrm>
            <a:off x="1018556" y="773101"/>
            <a:ext cx="10154888" cy="2841993"/>
            <a:chOff x="1018556" y="773101"/>
            <a:chExt cx="10154888" cy="2841993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6836B20-FCA9-F083-68F9-75840B920F92}"/>
                </a:ext>
              </a:extLst>
            </p:cNvPr>
            <p:cNvGrpSpPr/>
            <p:nvPr/>
          </p:nvGrpSpPr>
          <p:grpSpPr>
            <a:xfrm>
              <a:off x="1018556" y="775596"/>
              <a:ext cx="5040454" cy="2831803"/>
              <a:chOff x="464358" y="764518"/>
              <a:chExt cx="5040454" cy="2831803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9771C0FF-2EAB-CBDC-B280-476E97BF8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4358" y="764518"/>
                <a:ext cx="5040454" cy="2585582"/>
              </a:xfrm>
              <a:prstGeom prst="rect">
                <a:avLst/>
              </a:prstGeom>
            </p:spPr>
          </p:pic>
          <p:sp>
            <p:nvSpPr>
              <p:cNvPr id="15" name="TextBox 1">
                <a:extLst>
                  <a:ext uri="{FF2B5EF4-FFF2-40B4-BE49-F238E27FC236}">
                    <a16:creationId xmlns:a16="http://schemas.microsoft.com/office/drawing/2014/main" id="{1B92D4C1-3776-8F8D-D1C8-B491460227F0}"/>
                  </a:ext>
                </a:extLst>
              </p:cNvPr>
              <p:cNvSpPr txBox="1"/>
              <p:nvPr/>
            </p:nvSpPr>
            <p:spPr>
              <a:xfrm>
                <a:off x="1655240" y="3350100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235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 정보</a:t>
                </a:r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B7AA33B-930C-D7DF-830C-1CCAD74EABAC}"/>
                </a:ext>
              </a:extLst>
            </p:cNvPr>
            <p:cNvGrpSpPr/>
            <p:nvPr/>
          </p:nvGrpSpPr>
          <p:grpSpPr>
            <a:xfrm>
              <a:off x="6916810" y="773101"/>
              <a:ext cx="4256634" cy="2841993"/>
              <a:chOff x="6916810" y="773101"/>
              <a:chExt cx="4256634" cy="284199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6BF1890-FB49-6F97-4BAB-A784191BDB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6810" y="773101"/>
                <a:ext cx="4256634" cy="26292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D7C8C3A8-561F-E172-6834-843D5568F73E}"/>
                  </a:ext>
                </a:extLst>
              </p:cNvPr>
              <p:cNvSpPr txBox="1"/>
              <p:nvPr/>
            </p:nvSpPr>
            <p:spPr>
              <a:xfrm>
                <a:off x="7715783" y="3361178"/>
                <a:ext cx="265869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232, 233 </a:t>
                </a:r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스테이지와의 비교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34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449BC-A8C9-BC72-1EEF-228DF26E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C38D934-5ABB-0199-6C8B-2971D5113AC3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B84A90A5-003C-32BC-8825-D2BBA0A8C0FA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95CC1F-D68B-DC32-10E0-B1AF15D4551E}"/>
              </a:ext>
            </a:extLst>
          </p:cNvPr>
          <p:cNvGrpSpPr/>
          <p:nvPr/>
        </p:nvGrpSpPr>
        <p:grpSpPr>
          <a:xfrm>
            <a:off x="74683" y="2612155"/>
            <a:ext cx="6566221" cy="1783478"/>
            <a:chOff x="74683" y="1640395"/>
            <a:chExt cx="6566221" cy="17834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2C0D0D-D9FB-3221-8F1E-C57D7D82EF98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4D2330-1858-B943-9E75-2BD2E9ED2929}"/>
                </a:ext>
              </a:extLst>
            </p:cNvPr>
            <p:cNvSpPr txBox="1"/>
            <p:nvPr/>
          </p:nvSpPr>
          <p:spPr>
            <a:xfrm>
              <a:off x="86289" y="2867578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F3DC9A-1164-73C2-2599-88563DFE10D4}"/>
                </a:ext>
              </a:extLst>
            </p:cNvPr>
            <p:cNvSpPr txBox="1"/>
            <p:nvPr/>
          </p:nvSpPr>
          <p:spPr>
            <a:xfrm>
              <a:off x="86289" y="3146874"/>
              <a:ext cx="609654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점유율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전체 맵 사이즈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 * (1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조작 가능 구역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전체 맵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 구역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 * 100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A56C79-1344-86BE-237A-87C8935840A9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24B3B1-0255-91B5-AB81-8A9F9FC7B6A5}"/>
                </a:ext>
              </a:extLst>
            </p:cNvPr>
            <p:cNvSpPr txBox="1"/>
            <p:nvPr/>
          </p:nvSpPr>
          <p:spPr>
            <a:xfrm>
              <a:off x="74683" y="2221247"/>
              <a:ext cx="656622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장애물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조작을 하지 못 하도록 하지만 파괴가 가능한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 가능 구역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첫 화면에서 조작을 통해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매치치 혹은 특수 아이템 조합이 가능한 구역의 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전체 맵 조작 가능 구역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9x9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칸에서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매치와 특수 아이템 조합이 가능한 경우의 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4D873831-6D10-F770-84A7-4CC1EBB05F18}"/>
              </a:ext>
            </a:extLst>
          </p:cNvPr>
          <p:cNvGrpSpPr/>
          <p:nvPr/>
        </p:nvGrpSpPr>
        <p:grpSpPr>
          <a:xfrm>
            <a:off x="86289" y="833470"/>
            <a:ext cx="5716630" cy="1609426"/>
            <a:chOff x="86289" y="1640395"/>
            <a:chExt cx="5716630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8DE72F-9AE4-68BF-436C-995FCE259245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97C313-369A-062E-AC49-95BEF6A98D56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14A99DB-8A87-C260-7BC8-5221899FA42C}"/>
                </a:ext>
              </a:extLst>
            </p:cNvPr>
            <p:cNvSpPr txBox="1"/>
            <p:nvPr/>
          </p:nvSpPr>
          <p:spPr>
            <a:xfrm>
              <a:off x="86289" y="2788156"/>
              <a:ext cx="571663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난이도가 쉬우면 값이 낮게 어려우면 값이 높게 나오도록 직관적인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구현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해당 구조의 계산식을 통해 난이도를 수치화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E58C833-7EF5-4DDB-DA6C-8211E966DC0B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9743FF-7C2A-7C5E-6263-929BDEBB7F71}"/>
                </a:ext>
              </a:extLst>
            </p:cNvPr>
            <p:cNvSpPr txBox="1"/>
            <p:nvPr/>
          </p:nvSpPr>
          <p:spPr>
            <a:xfrm>
              <a:off x="86289" y="2230627"/>
              <a:ext cx="442300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스테이지의 장애물의 맵 점유율을 통한 초반 이동구역 계산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A809557-D560-52CD-4958-66FD1F480B2B}"/>
              </a:ext>
            </a:extLst>
          </p:cNvPr>
          <p:cNvGrpSpPr/>
          <p:nvPr/>
        </p:nvGrpSpPr>
        <p:grpSpPr>
          <a:xfrm>
            <a:off x="74683" y="4564892"/>
            <a:ext cx="4014240" cy="1788824"/>
            <a:chOff x="74683" y="1640395"/>
            <a:chExt cx="4014240" cy="178882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E6F5C8-C0AC-0F89-9F29-FE91DE6CAEDC}"/>
                </a:ext>
              </a:extLst>
            </p:cNvPr>
            <p:cNvSpPr txBox="1"/>
            <p:nvPr/>
          </p:nvSpPr>
          <p:spPr>
            <a:xfrm>
              <a:off x="345931" y="1640395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</a:t>
              </a:r>
              <a:r>
                <a:rPr lang="ko-KR" altLang="en-US" sz="1400" dirty="0" err="1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5B3D8A-7E4E-3465-980A-6D65ECD9A0E7}"/>
                </a:ext>
              </a:extLst>
            </p:cNvPr>
            <p:cNvSpPr txBox="1"/>
            <p:nvPr/>
          </p:nvSpPr>
          <p:spPr>
            <a:xfrm>
              <a:off x="86289" y="2499873"/>
              <a:ext cx="17636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전체 맵 조작 구역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40D2E25-55CA-3389-0E6E-903B3F7779B6}"/>
                </a:ext>
              </a:extLst>
            </p:cNvPr>
            <p:cNvSpPr txBox="1"/>
            <p:nvPr/>
          </p:nvSpPr>
          <p:spPr>
            <a:xfrm>
              <a:off x="74683" y="2782888"/>
              <a:ext cx="401424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각종 특수아이템 생성 가능 위치를 계산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 생성에 회전도 고려하여 값을 계산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836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가지의 경우의 수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130594-09BA-55AA-F657-87DF3921CBEA}"/>
                </a:ext>
              </a:extLst>
            </p:cNvPr>
            <p:cNvSpPr txBox="1"/>
            <p:nvPr/>
          </p:nvSpPr>
          <p:spPr>
            <a:xfrm>
              <a:off x="86289" y="1950469"/>
              <a:ext cx="15792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전체 맵 사이즈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8A3D990-C8A2-4F3C-B2B1-810630D6384A}"/>
                </a:ext>
              </a:extLst>
            </p:cNvPr>
            <p:cNvSpPr txBox="1"/>
            <p:nvPr/>
          </p:nvSpPr>
          <p:spPr>
            <a:xfrm>
              <a:off x="86289" y="2225171"/>
              <a:ext cx="213872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사이즈로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A14FC5C-64D8-2592-DDB1-13EBA97D0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189065"/>
              </p:ext>
            </p:extLst>
          </p:nvPr>
        </p:nvGraphicFramePr>
        <p:xfrm>
          <a:off x="7147292" y="3763381"/>
          <a:ext cx="4014240" cy="2743200"/>
        </p:xfrm>
        <a:graphic>
          <a:graphicData uri="http://schemas.openxmlformats.org/drawingml/2006/table">
            <a:tbl>
              <a:tblPr/>
              <a:tblGrid>
                <a:gridCol w="1338080">
                  <a:extLst>
                    <a:ext uri="{9D8B030D-6E8A-4147-A177-3AD203B41FA5}">
                      <a16:colId xmlns:a16="http://schemas.microsoft.com/office/drawing/2014/main" val="909028643"/>
                    </a:ext>
                  </a:extLst>
                </a:gridCol>
                <a:gridCol w="1338080">
                  <a:extLst>
                    <a:ext uri="{9D8B030D-6E8A-4147-A177-3AD203B41FA5}">
                      <a16:colId xmlns:a16="http://schemas.microsoft.com/office/drawing/2014/main" val="1141573556"/>
                    </a:ext>
                  </a:extLst>
                </a:gridCol>
                <a:gridCol w="1338080">
                  <a:extLst>
                    <a:ext uri="{9D8B030D-6E8A-4147-A177-3AD203B41FA5}">
                      <a16:colId xmlns:a16="http://schemas.microsoft.com/office/drawing/2014/main" val="2303494029"/>
                    </a:ext>
                  </a:extLst>
                </a:gridCol>
              </a:tblGrid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매치 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회전 방향 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경우의 수 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합</a:t>
                      </a: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350175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1x3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8035114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3x1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7476222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1x4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965991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4x1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250909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2x2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44334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1x5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167899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5x1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3742252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칸 ㄱ자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819511"/>
                  </a:ext>
                </a:extLst>
              </a:tr>
              <a:tr h="23268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칸 </a:t>
                      </a:r>
                      <a:r>
                        <a:rPr 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</a:t>
                      </a:r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224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294308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7D90AE18-852B-65CE-7FE3-9D9CB34D0BDE}"/>
              </a:ext>
            </a:extLst>
          </p:cNvPr>
          <p:cNvGrpSpPr/>
          <p:nvPr/>
        </p:nvGrpSpPr>
        <p:grpSpPr>
          <a:xfrm>
            <a:off x="7586869" y="255603"/>
            <a:ext cx="3135086" cy="3442710"/>
            <a:chOff x="7988121" y="329376"/>
            <a:chExt cx="3135086" cy="3442710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6A9F5245-FEF3-85FC-1563-A2B3D5B18AFF}"/>
                </a:ext>
              </a:extLst>
            </p:cNvPr>
            <p:cNvGrpSpPr/>
            <p:nvPr/>
          </p:nvGrpSpPr>
          <p:grpSpPr>
            <a:xfrm>
              <a:off x="7988121" y="329376"/>
              <a:ext cx="3135086" cy="3130676"/>
              <a:chOff x="7685960" y="-213151"/>
              <a:chExt cx="3313454" cy="3308795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1656E671-D6CD-9596-3163-017FDBD9B8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685961" y="-213150"/>
                <a:ext cx="3313453" cy="3302183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D17040C-BF57-F17E-3177-D2CE05C0CACD}"/>
                  </a:ext>
                </a:extLst>
              </p:cNvPr>
              <p:cNvSpPr/>
              <p:nvPr/>
            </p:nvSpPr>
            <p:spPr>
              <a:xfrm>
                <a:off x="7685960" y="-213151"/>
                <a:ext cx="3306461" cy="33021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A40FD8B4-93B6-4B85-B3DC-EAB97F786E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3971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99F64428-89FC-C890-6EB8-36DBDFDD9C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1631598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60A2480E-572B-4DA9-4152-2286A40165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83584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56DC783E-D0D2-7628-E055-EBE991C4E1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53196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C0625A2F-87E8-BF72-BF8E-A3FF37893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3794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2B44A09D-087C-3BBD-515F-015ADDDCB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8773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47DC39D0-4772-7E32-8C87-064E7F291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04101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CEBCA11B-B139-EB00-17F2-474B10C17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7013" y="-213150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8A3B1139-2CCC-C2A7-455B-E4A607E8E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39851" y="-206539"/>
                <a:ext cx="0" cy="3302183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1906C5A0-A441-B8BC-FF1A-6E0654D0D4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1972759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1C5AB653-991C-478F-6BE9-80CEA07E23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2358704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BA163F90-8345-99EB-AF9D-66D8047D44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2716450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8CA9CF1-032E-049E-4D85-01C381ED24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159432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ED44400-B6ED-DA5B-01D7-BEF61295E3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517178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C3FE22C0-2FD3-6479-DDD9-BE4795354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903122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8E5D2F1E-F5A6-BD98-2DC7-41977C082F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85961" y="1248091"/>
                <a:ext cx="3306460" cy="1"/>
              </a:xfrm>
              <a:prstGeom prst="line">
                <a:avLst/>
              </a:prstGeom>
              <a:ln w="38100">
                <a:solidFill>
                  <a:srgbClr val="FF6B6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18786BE8-E51D-1707-C6D1-07D472624BB6}"/>
                </a:ext>
              </a:extLst>
            </p:cNvPr>
            <p:cNvSpPr txBox="1"/>
            <p:nvPr/>
          </p:nvSpPr>
          <p:spPr>
            <a:xfrm>
              <a:off x="8226319" y="3525865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9x9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배치 가능 범위 시각화</a:t>
              </a:r>
            </a:p>
          </p:txBody>
        </p:sp>
      </p:grpSp>
      <p:sp>
        <p:nvSpPr>
          <p:cNvPr id="66" name="TextBox 1">
            <a:extLst>
              <a:ext uri="{FF2B5EF4-FFF2-40B4-BE49-F238E27FC236}">
                <a16:creationId xmlns:a16="http://schemas.microsoft.com/office/drawing/2014/main" id="{3C0A45B2-DE10-E9BC-A25B-CD00C0B0E470}"/>
              </a:ext>
            </a:extLst>
          </p:cNvPr>
          <p:cNvSpPr txBox="1"/>
          <p:nvPr/>
        </p:nvSpPr>
        <p:spPr>
          <a:xfrm>
            <a:off x="7825067" y="6545710"/>
            <a:ext cx="26586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9x9 </a:t>
            </a:r>
            <a:r>
              <a: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rPr>
              <a:t>범위에서 가능한 매치 형태의 경우의 수</a:t>
            </a:r>
          </a:p>
        </p:txBody>
      </p:sp>
    </p:spTree>
    <p:extLst>
      <p:ext uri="{BB962C8B-B14F-4D97-AF65-F5344CB8AC3E}">
        <p14:creationId xmlns:p14="http://schemas.microsoft.com/office/powerpoint/2010/main" val="166007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F2B02-1842-FC6E-0C86-C7BC3DB56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ECBDB4F-047D-1AD9-255D-1CE73078D02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74C35311-1FB6-0C63-8DDA-0BF3FBC812DD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41BABC1-3CB3-FA3A-8CFD-31F31F8E6747}"/>
              </a:ext>
            </a:extLst>
          </p:cNvPr>
          <p:cNvGrpSpPr/>
          <p:nvPr/>
        </p:nvGrpSpPr>
        <p:grpSpPr>
          <a:xfrm>
            <a:off x="63077" y="930188"/>
            <a:ext cx="2699778" cy="867231"/>
            <a:chOff x="86289" y="1640395"/>
            <a:chExt cx="2699778" cy="86723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6E17EFD-7E1A-8BF3-BDAB-529EF05C7B92}"/>
                </a:ext>
              </a:extLst>
            </p:cNvPr>
            <p:cNvSpPr txBox="1"/>
            <p:nvPr/>
          </p:nvSpPr>
          <p:spPr>
            <a:xfrm>
              <a:off x="345931" y="1640395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 개수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1695075-4F67-8C28-5126-10C6F559D4B8}"/>
                </a:ext>
              </a:extLst>
            </p:cNvPr>
            <p:cNvSpPr txBox="1"/>
            <p:nvPr/>
          </p:nvSpPr>
          <p:spPr>
            <a:xfrm>
              <a:off x="86289" y="1950469"/>
              <a:ext cx="17203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FE7D95-67E4-B83F-78AF-5067296B1AEF}"/>
                </a:ext>
              </a:extLst>
            </p:cNvPr>
            <p:cNvSpPr txBox="1"/>
            <p:nvPr/>
          </p:nvSpPr>
          <p:spPr>
            <a:xfrm>
              <a:off x="86289" y="2230627"/>
              <a:ext cx="269977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스테이지 내 장애물 비율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37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F94FEAB-AADA-AF6D-6D25-80FB0E8B36D0}"/>
              </a:ext>
            </a:extLst>
          </p:cNvPr>
          <p:cNvGrpSpPr/>
          <p:nvPr/>
        </p:nvGrpSpPr>
        <p:grpSpPr>
          <a:xfrm>
            <a:off x="74683" y="4849291"/>
            <a:ext cx="3018731" cy="1412321"/>
            <a:chOff x="86289" y="1640395"/>
            <a:chExt cx="3018731" cy="1412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3113D72-FAD5-EF8C-1A1F-A3DF126813FA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64AA53F-251B-634B-A0B7-4565F0452A52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E1DAFB-33F1-F142-9933-80D8EB24986B}"/>
                </a:ext>
              </a:extLst>
            </p:cNvPr>
            <p:cNvSpPr txBox="1"/>
            <p:nvPr/>
          </p:nvSpPr>
          <p:spPr>
            <a:xfrm>
              <a:off x="86289" y="2225171"/>
              <a:ext cx="277351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(37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81) * (1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84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836) * 100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D0F4DE2-2A81-1EE3-F57E-E3B907DD0AA5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032C4AAE-49BB-1EB4-B6F7-DA657C1110F2}"/>
                </a:ext>
              </a:extLst>
            </p:cNvPr>
            <p:cNvSpPr txBox="1"/>
            <p:nvPr/>
          </p:nvSpPr>
          <p:spPr>
            <a:xfrm>
              <a:off x="86289" y="2775717"/>
              <a:ext cx="129394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- 41.09%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CB0BE49-0540-2E69-D31F-787A8162DC63}"/>
              </a:ext>
            </a:extLst>
          </p:cNvPr>
          <p:cNvGrpSpPr/>
          <p:nvPr/>
        </p:nvGrpSpPr>
        <p:grpSpPr>
          <a:xfrm>
            <a:off x="63077" y="2089098"/>
            <a:ext cx="2730620" cy="2468514"/>
            <a:chOff x="74683" y="2424942"/>
            <a:chExt cx="2730620" cy="246851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1CE84C-F4D8-10C1-226D-E599975FFD30}"/>
                </a:ext>
              </a:extLst>
            </p:cNvPr>
            <p:cNvSpPr txBox="1"/>
            <p:nvPr/>
          </p:nvSpPr>
          <p:spPr>
            <a:xfrm>
              <a:off x="345931" y="2424942"/>
              <a:ext cx="238879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 가능 구역 </a:t>
              </a:r>
              <a:r>
                <a:rPr lang="ko-KR" altLang="en-US" sz="1400" dirty="0" err="1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0879B1-2A69-B8CC-A1C2-8958C2696741}"/>
                </a:ext>
              </a:extLst>
            </p:cNvPr>
            <p:cNvSpPr txBox="1"/>
            <p:nvPr/>
          </p:nvSpPr>
          <p:spPr>
            <a:xfrm>
              <a:off x="74683" y="2735016"/>
              <a:ext cx="22653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조작 가능 요소 필요 칸 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C9268C1-0EEC-C0C6-277E-4634554D9296}"/>
                </a:ext>
              </a:extLst>
            </p:cNvPr>
            <p:cNvSpPr txBox="1"/>
            <p:nvPr/>
          </p:nvSpPr>
          <p:spPr>
            <a:xfrm>
              <a:off x="97895" y="4344052"/>
              <a:ext cx="1798890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총 조작 가능 구역 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269D8DA-9984-607A-4BAA-FB3463FA7FFA}"/>
                </a:ext>
              </a:extLst>
            </p:cNvPr>
            <p:cNvSpPr txBox="1"/>
            <p:nvPr/>
          </p:nvSpPr>
          <p:spPr>
            <a:xfrm>
              <a:off x="86289" y="4616457"/>
              <a:ext cx="271901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24 + 12 + 8 = 84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AC0ABE4-3A96-EA49-D612-E462E4121AF4}"/>
              </a:ext>
            </a:extLst>
          </p:cNvPr>
          <p:cNvGrpSpPr/>
          <p:nvPr/>
        </p:nvGrpSpPr>
        <p:grpSpPr>
          <a:xfrm>
            <a:off x="8631724" y="1846913"/>
            <a:ext cx="2956870" cy="3153623"/>
            <a:chOff x="8022067" y="3332463"/>
            <a:chExt cx="2956870" cy="3153623"/>
          </a:xfrm>
        </p:grpSpPr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A1406729-003E-B51B-E6B6-9699C4F04557}"/>
                </a:ext>
              </a:extLst>
            </p:cNvPr>
            <p:cNvGrpSpPr/>
            <p:nvPr/>
          </p:nvGrpSpPr>
          <p:grpSpPr>
            <a:xfrm>
              <a:off x="8022067" y="3332463"/>
              <a:ext cx="2956870" cy="2907402"/>
              <a:chOff x="6785114" y="3279540"/>
              <a:chExt cx="2423791" cy="2383239"/>
            </a:xfrm>
          </p:grpSpPr>
          <p:pic>
            <p:nvPicPr>
              <p:cNvPr id="72" name="그림 71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8B907FBC-E7D8-EC35-F021-3409603566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81" b="24783"/>
              <a:stretch/>
            </p:blipFill>
            <p:spPr>
              <a:xfrm>
                <a:off x="6785114" y="3279540"/>
                <a:ext cx="2423791" cy="2383239"/>
              </a:xfrm>
              <a:prstGeom prst="rect">
                <a:avLst/>
              </a:prstGeom>
            </p:spPr>
          </p:pic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C719D5D2-BF31-EE7C-914B-EADF5234E4AC}"/>
                  </a:ext>
                </a:extLst>
              </p:cNvPr>
              <p:cNvSpPr/>
              <p:nvPr/>
            </p:nvSpPr>
            <p:spPr>
              <a:xfrm>
                <a:off x="7082849" y="4839958"/>
                <a:ext cx="1824762" cy="822818"/>
              </a:xfrm>
              <a:prstGeom prst="rect">
                <a:avLst/>
              </a:prstGeom>
              <a:solidFill>
                <a:srgbClr val="F4B400">
                  <a:alpha val="65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211C8573-B525-B82D-0C7A-181FC182BF2C}"/>
                  </a:ext>
                </a:extLst>
              </p:cNvPr>
              <p:cNvSpPr/>
              <p:nvPr/>
            </p:nvSpPr>
            <p:spPr>
              <a:xfrm>
                <a:off x="8387068" y="4578097"/>
                <a:ext cx="261859" cy="261859"/>
              </a:xfrm>
              <a:prstGeom prst="rect">
                <a:avLst/>
              </a:prstGeom>
              <a:solidFill>
                <a:srgbClr val="F4B400">
                  <a:alpha val="65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4F33074-F7F6-EE27-7360-3D2CACD46AE9}"/>
                  </a:ext>
                </a:extLst>
              </p:cNvPr>
              <p:cNvSpPr/>
              <p:nvPr/>
            </p:nvSpPr>
            <p:spPr>
              <a:xfrm>
                <a:off x="7336420" y="4589294"/>
                <a:ext cx="261859" cy="250661"/>
              </a:xfrm>
              <a:prstGeom prst="rect">
                <a:avLst/>
              </a:prstGeom>
              <a:solidFill>
                <a:srgbClr val="F4B400">
                  <a:alpha val="65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A8DA5F73-7EC4-7F81-AE95-874A1410ED6D}"/>
                  </a:ext>
                </a:extLst>
              </p:cNvPr>
              <p:cNvSpPr/>
              <p:nvPr/>
            </p:nvSpPr>
            <p:spPr>
              <a:xfrm rot="5400000">
                <a:off x="7867339" y="3278164"/>
                <a:ext cx="261859" cy="1301307"/>
              </a:xfrm>
              <a:prstGeom prst="rect">
                <a:avLst/>
              </a:prstGeom>
              <a:solidFill>
                <a:srgbClr val="F4B400">
                  <a:alpha val="65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0B3AF116-D415-2B09-34D8-78E6D9B615CF}"/>
                  </a:ext>
                </a:extLst>
              </p:cNvPr>
              <p:cNvSpPr/>
              <p:nvPr/>
            </p:nvSpPr>
            <p:spPr>
              <a:xfrm rot="5400000">
                <a:off x="7867340" y="3807715"/>
                <a:ext cx="261859" cy="1301307"/>
              </a:xfrm>
              <a:prstGeom prst="rect">
                <a:avLst/>
              </a:prstGeom>
              <a:solidFill>
                <a:srgbClr val="F4B400">
                  <a:alpha val="65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05" name="TextBox 1">
              <a:extLst>
                <a:ext uri="{FF2B5EF4-FFF2-40B4-BE49-F238E27FC236}">
                  <a16:creationId xmlns:a16="http://schemas.microsoft.com/office/drawing/2014/main" id="{B7617C4D-148A-B3AE-CA7E-4D3DFE833C5F}"/>
                </a:ext>
              </a:extLst>
            </p:cNvPr>
            <p:cNvSpPr txBox="1"/>
            <p:nvPr/>
          </p:nvSpPr>
          <p:spPr>
            <a:xfrm>
              <a:off x="8171157" y="6239865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일반블록 조작 가능 범위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1E6974E-DF41-7367-6C7C-8543DB37C0DB}"/>
              </a:ext>
            </a:extLst>
          </p:cNvPr>
          <p:cNvGrpSpPr/>
          <p:nvPr/>
        </p:nvGrpSpPr>
        <p:grpSpPr>
          <a:xfrm>
            <a:off x="5133845" y="1848559"/>
            <a:ext cx="2956870" cy="3150330"/>
            <a:chOff x="6051131" y="2191732"/>
            <a:chExt cx="2956870" cy="3150330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6DA42BA-61DC-8CB9-F721-85142BCCB4F3}"/>
                </a:ext>
              </a:extLst>
            </p:cNvPr>
            <p:cNvGrpSpPr/>
            <p:nvPr/>
          </p:nvGrpSpPr>
          <p:grpSpPr>
            <a:xfrm>
              <a:off x="6051131" y="2191732"/>
              <a:ext cx="2956870" cy="2907402"/>
              <a:chOff x="6785112" y="414818"/>
              <a:chExt cx="2423790" cy="2383240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2EA00713-E6D6-5E38-9E17-89128C48B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781" b="24783"/>
              <a:stretch/>
            </p:blipFill>
            <p:spPr>
              <a:xfrm>
                <a:off x="6785112" y="414818"/>
                <a:ext cx="2423790" cy="2383240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4FBE716D-6EBA-C524-3887-DB0D25DB270E}"/>
                  </a:ext>
                </a:extLst>
              </p:cNvPr>
              <p:cNvGrpSpPr/>
              <p:nvPr/>
            </p:nvGrpSpPr>
            <p:grpSpPr>
              <a:xfrm>
                <a:off x="6821633" y="414818"/>
                <a:ext cx="2347189" cy="2383240"/>
                <a:chOff x="7765186" y="2185585"/>
                <a:chExt cx="2347189" cy="2383240"/>
              </a:xfrm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FFD25E75-9202-9AAA-24A5-82A94971D90E}"/>
                    </a:ext>
                  </a:extLst>
                </p:cNvPr>
                <p:cNvSpPr/>
                <p:nvPr/>
              </p:nvSpPr>
              <p:spPr>
                <a:xfrm>
                  <a:off x="7765186" y="21855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34D2530C-933F-FB42-8BE7-DCEBC6C2CDBE}"/>
                    </a:ext>
                  </a:extLst>
                </p:cNvPr>
                <p:cNvSpPr/>
                <p:nvPr/>
              </p:nvSpPr>
              <p:spPr>
                <a:xfrm>
                  <a:off x="7765186" y="2444485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BF7B9215-2542-48A4-17C4-DECE92B1C2A6}"/>
                    </a:ext>
                  </a:extLst>
                </p:cNvPr>
                <p:cNvSpPr/>
                <p:nvPr/>
              </p:nvSpPr>
              <p:spPr>
                <a:xfrm>
                  <a:off x="9616211" y="2444485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CAD905FA-0470-2371-3985-211E97673916}"/>
                    </a:ext>
                  </a:extLst>
                </p:cNvPr>
                <p:cNvSpPr/>
                <p:nvPr/>
              </p:nvSpPr>
              <p:spPr>
                <a:xfrm>
                  <a:off x="8285729" y="21855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F0801ADF-4F74-006C-6DE9-5A95D1CA1DFA}"/>
                    </a:ext>
                  </a:extLst>
                </p:cNvPr>
                <p:cNvSpPr/>
                <p:nvPr/>
              </p:nvSpPr>
              <p:spPr>
                <a:xfrm>
                  <a:off x="8820363" y="21855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7A465338-FAB6-124B-046E-D01E0CC4BDA7}"/>
                    </a:ext>
                  </a:extLst>
                </p:cNvPr>
                <p:cNvSpPr/>
                <p:nvPr/>
              </p:nvSpPr>
              <p:spPr>
                <a:xfrm>
                  <a:off x="9331263" y="21855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CDA8DB0C-F4AB-4FDB-C5BB-39B1ACA4C153}"/>
                    </a:ext>
                  </a:extLst>
                </p:cNvPr>
                <p:cNvSpPr/>
                <p:nvPr/>
              </p:nvSpPr>
              <p:spPr>
                <a:xfrm>
                  <a:off x="9851161" y="21855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5999CA16-5C88-6F2F-1D16-1EB8E5310935}"/>
                    </a:ext>
                  </a:extLst>
                </p:cNvPr>
                <p:cNvSpPr/>
                <p:nvPr/>
              </p:nvSpPr>
              <p:spPr>
                <a:xfrm>
                  <a:off x="8285729" y="27033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02B3C55C-47BF-4443-CA37-057B42A981BA}"/>
                    </a:ext>
                  </a:extLst>
                </p:cNvPr>
                <p:cNvSpPr/>
                <p:nvPr/>
              </p:nvSpPr>
              <p:spPr>
                <a:xfrm>
                  <a:off x="9331263" y="27033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56C5F648-AA70-3FF0-D652-CA3A4A7751DE}"/>
                    </a:ext>
                  </a:extLst>
                </p:cNvPr>
                <p:cNvSpPr/>
                <p:nvPr/>
              </p:nvSpPr>
              <p:spPr>
                <a:xfrm>
                  <a:off x="9851161" y="2703385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D7BA5FBD-0F53-1FA9-173D-3E2E3EA93ED5}"/>
                    </a:ext>
                  </a:extLst>
                </p:cNvPr>
                <p:cNvSpPr/>
                <p:nvPr/>
              </p:nvSpPr>
              <p:spPr>
                <a:xfrm>
                  <a:off x="8546943" y="2455003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CD42BF0-4393-B3ED-DA52-5406F8E9E76A}"/>
                    </a:ext>
                  </a:extLst>
                </p:cNvPr>
                <p:cNvSpPr/>
                <p:nvPr/>
              </p:nvSpPr>
              <p:spPr>
                <a:xfrm>
                  <a:off x="8546943" y="2951767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BEA94C90-F07F-DD4D-28E6-A92B34F708FA}"/>
                    </a:ext>
                  </a:extLst>
                </p:cNvPr>
                <p:cNvSpPr/>
                <p:nvPr/>
              </p:nvSpPr>
              <p:spPr>
                <a:xfrm>
                  <a:off x="9616211" y="2962285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18521794-535A-1981-44CB-D35D6B1477FE}"/>
                    </a:ext>
                  </a:extLst>
                </p:cNvPr>
                <p:cNvSpPr/>
                <p:nvPr/>
              </p:nvSpPr>
              <p:spPr>
                <a:xfrm>
                  <a:off x="7765186" y="2962285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3D75B6DE-F3A7-8C31-B1A7-6DDEDC6D396D}"/>
                    </a:ext>
                  </a:extLst>
                </p:cNvPr>
                <p:cNvSpPr/>
                <p:nvPr/>
              </p:nvSpPr>
              <p:spPr>
                <a:xfrm>
                  <a:off x="7765186" y="3480085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DC3E522B-FFFE-8C1E-D504-BC72B0627712}"/>
                    </a:ext>
                  </a:extLst>
                </p:cNvPr>
                <p:cNvSpPr/>
                <p:nvPr/>
              </p:nvSpPr>
              <p:spPr>
                <a:xfrm>
                  <a:off x="8546943" y="3480085"/>
                  <a:ext cx="783675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A4A18824-F306-E74A-8C84-F2883B3D54F7}"/>
                    </a:ext>
                  </a:extLst>
                </p:cNvPr>
                <p:cNvSpPr/>
                <p:nvPr/>
              </p:nvSpPr>
              <p:spPr>
                <a:xfrm>
                  <a:off x="9331263" y="3234884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7988A9F-0296-5D2E-D6F7-C60379AFB602}"/>
                    </a:ext>
                  </a:extLst>
                </p:cNvPr>
                <p:cNvSpPr/>
                <p:nvPr/>
              </p:nvSpPr>
              <p:spPr>
                <a:xfrm>
                  <a:off x="8280617" y="3230974"/>
                  <a:ext cx="26121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E450BA88-F8B0-473C-5BF3-D3A9E6010956}"/>
                    </a:ext>
                  </a:extLst>
                </p:cNvPr>
                <p:cNvSpPr/>
                <p:nvPr/>
              </p:nvSpPr>
              <p:spPr>
                <a:xfrm>
                  <a:off x="9616211" y="3483271"/>
                  <a:ext cx="496164" cy="268689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708B8CF5-1076-B21F-81E2-2762DBE5E51B}"/>
                    </a:ext>
                  </a:extLst>
                </p:cNvPr>
                <p:cNvSpPr/>
                <p:nvPr/>
              </p:nvSpPr>
              <p:spPr>
                <a:xfrm>
                  <a:off x="7765186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88C2C4F-DC06-9EA8-BACB-DBEBD7E57C47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solidFill>
                  <a:srgbClr val="FF6B6B">
                    <a:alpha val="70000"/>
                  </a:srgbClr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75DEE6B-F794-EF0E-F245-B47552A36AA3}"/>
                </a:ext>
              </a:extLst>
            </p:cNvPr>
            <p:cNvSpPr txBox="1"/>
            <p:nvPr/>
          </p:nvSpPr>
          <p:spPr>
            <a:xfrm>
              <a:off x="6200221" y="509584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배치 범위</a:t>
              </a:r>
            </a:p>
          </p:txBody>
        </p:sp>
      </p:grp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B9FE339-7B43-AD4A-65F1-6DA9880107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259514"/>
              </p:ext>
            </p:extLst>
          </p:nvPr>
        </p:nvGraphicFramePr>
        <p:xfrm>
          <a:off x="603931" y="2653076"/>
          <a:ext cx="3843699" cy="1286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5203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767124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767124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767124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767124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</a:tblGrid>
              <a:tr h="181202">
                <a:tc>
                  <a:txBody>
                    <a:bodyPr/>
                    <a:lstStyle/>
                    <a:p>
                      <a:pPr algn="ctr" latinLnBrk="1"/>
                      <a:endParaRPr lang="ko-KR" altLang="en-US" sz="6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형태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1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형태 </a:t>
                      </a:r>
                      <a:r>
                        <a:rPr lang="en-US" altLang="ko-KR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7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회선 방향 수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경우의 수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</a:t>
                      </a:r>
                      <a:r>
                        <a:rPr lang="ko-KR" altLang="en-US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매치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1X4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4X1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20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벌폭탄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2X4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4X2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화살폭탄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2X2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err="1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ㄱ자</a:t>
                      </a:r>
                      <a:r>
                        <a:rPr lang="ko-KR" altLang="en-US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 더블폭탄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3X3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NULL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T</a:t>
                      </a:r>
                      <a:r>
                        <a:rPr lang="ko-KR" altLang="en-US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자 더블폭탄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3X4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4X3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  <a:tr h="184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레인보우 폭탄</a:t>
                      </a: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2X5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5X2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8</a:t>
                      </a:r>
                      <a:endParaRPr lang="ko-KR" altLang="en-US" sz="8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59692" marR="59692" marT="29845" marB="29845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270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9332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04A25-C81A-69C5-8CEF-3C93B9697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BD724E3-2AA5-3346-7732-A87119575081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EDC1E94-7D9D-8AF0-1837-AE8AFF51C216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0C692FA-952D-5881-CFA8-9C423F9A8FF9}"/>
              </a:ext>
            </a:extLst>
          </p:cNvPr>
          <p:cNvGrpSpPr/>
          <p:nvPr/>
        </p:nvGrpSpPr>
        <p:grpSpPr>
          <a:xfrm>
            <a:off x="74683" y="2686539"/>
            <a:ext cx="5101076" cy="1979973"/>
            <a:chOff x="74683" y="1640395"/>
            <a:chExt cx="5101076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3BE8F5-2B28-B651-620B-C8EB68B7BEEA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0E3BBF-CCB6-1FE3-B802-E2070D0179E2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BFB50B-B84D-C0D1-3DFE-2F0A5348CA89}"/>
                </a:ext>
              </a:extLst>
            </p:cNvPr>
            <p:cNvSpPr txBox="1"/>
            <p:nvPr/>
          </p:nvSpPr>
          <p:spPr>
            <a:xfrm>
              <a:off x="86289" y="3343369"/>
              <a:ext cx="458651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D62355-6C12-14DE-8FF1-B1E277B9A8FD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0E7D19-B693-34EB-4102-FF2B2151DC03}"/>
                </a:ext>
              </a:extLst>
            </p:cNvPr>
            <p:cNvSpPr txBox="1"/>
            <p:nvPr/>
          </p:nvSpPr>
          <p:spPr>
            <a:xfrm>
              <a:off x="74683" y="2229357"/>
              <a:ext cx="510107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아이템으로만 파괴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C30B3-97DA-CE0D-2C55-7C5F6A8DFCCF}"/>
              </a:ext>
            </a:extLst>
          </p:cNvPr>
          <p:cNvGrpSpPr/>
          <p:nvPr/>
        </p:nvGrpSpPr>
        <p:grpSpPr>
          <a:xfrm>
            <a:off x="86289" y="833470"/>
            <a:ext cx="6590266" cy="1609426"/>
            <a:chOff x="86289" y="1640395"/>
            <a:chExt cx="6590266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9660B34-49EF-8190-DDFD-CCD31B39FFC4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C778BC-D360-77D4-372F-CE93B8AF98E8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AA8AA0F-01A7-A37B-2ADB-3E843C9B0BA3}"/>
                </a:ext>
              </a:extLst>
            </p:cNvPr>
            <p:cNvSpPr txBox="1"/>
            <p:nvPr/>
          </p:nvSpPr>
          <p:spPr>
            <a:xfrm>
              <a:off x="86289" y="2788156"/>
              <a:ext cx="659026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환경요소가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CB3EB2A-545A-E0C9-1C74-1F60DC169C2F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F44FB1-3D59-31F1-E44E-DBD93672442F}"/>
                </a:ext>
              </a:extLst>
            </p:cNvPr>
            <p:cNvSpPr txBox="1"/>
            <p:nvPr/>
          </p:nvSpPr>
          <p:spPr>
            <a:xfrm>
              <a:off x="86289" y="2230627"/>
              <a:ext cx="402706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파괴가 가능한 장애물 배치 위치를 통한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1776A2F-F2B6-DBD4-33B9-C06902A1D554}"/>
              </a:ext>
            </a:extLst>
          </p:cNvPr>
          <p:cNvGrpSpPr/>
          <p:nvPr/>
        </p:nvGrpSpPr>
        <p:grpSpPr>
          <a:xfrm>
            <a:off x="7400555" y="233913"/>
            <a:ext cx="3135086" cy="3382702"/>
            <a:chOff x="7029817" y="109400"/>
            <a:chExt cx="3135086" cy="3382702"/>
          </a:xfrm>
        </p:grpSpPr>
        <p:sp>
          <p:nvSpPr>
            <p:cNvPr id="65" name="TextBox 1">
              <a:extLst>
                <a:ext uri="{FF2B5EF4-FFF2-40B4-BE49-F238E27FC236}">
                  <a16:creationId xmlns:a16="http://schemas.microsoft.com/office/drawing/2014/main" id="{CC78DE7F-8437-EE1A-A72A-6C412702A0F3}"/>
                </a:ext>
              </a:extLst>
            </p:cNvPr>
            <p:cNvSpPr txBox="1"/>
            <p:nvPr/>
          </p:nvSpPr>
          <p:spPr>
            <a:xfrm>
              <a:off x="7268015" y="324588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기본 가중치 범위 시각화</a:t>
              </a: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4496022-036B-5D31-0CA7-CF98333AD68F}"/>
                </a:ext>
              </a:extLst>
            </p:cNvPr>
            <p:cNvGrpSpPr/>
            <p:nvPr/>
          </p:nvGrpSpPr>
          <p:grpSpPr>
            <a:xfrm>
              <a:off x="7029817" y="109400"/>
              <a:ext cx="3135086" cy="3124421"/>
              <a:chOff x="7586869" y="255603"/>
              <a:chExt cx="3135086" cy="3124421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3A991C70-899D-667E-B2E3-D441C7660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 amt="37000"/>
              </a:blip>
              <a:stretch>
                <a:fillRect/>
              </a:stretch>
            </p:blipFill>
            <p:spPr>
              <a:xfrm>
                <a:off x="7586870" y="255604"/>
                <a:ext cx="3135085" cy="3124420"/>
              </a:xfrm>
              <a:prstGeom prst="rect">
                <a:avLst/>
              </a:prstGeom>
            </p:spPr>
          </p:pic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311ED3FC-9EE2-47BF-48E3-BE14E9F064F3}"/>
                  </a:ext>
                </a:extLst>
              </p:cNvPr>
              <p:cNvSpPr/>
              <p:nvPr/>
            </p:nvSpPr>
            <p:spPr>
              <a:xfrm>
                <a:off x="7586869" y="255603"/>
                <a:ext cx="3128469" cy="3124420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7AC83590-7B65-43A9-86F2-4F318EE1B6FB}"/>
                  </a:ext>
                </a:extLst>
              </p:cNvPr>
              <p:cNvSpPr/>
              <p:nvPr/>
            </p:nvSpPr>
            <p:spPr>
              <a:xfrm>
                <a:off x="7922029" y="605230"/>
                <a:ext cx="2443503" cy="243722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7412D75-2E86-C45A-A9FE-F053CD5D5D0E}"/>
                  </a:ext>
                </a:extLst>
              </p:cNvPr>
              <p:cNvSpPr/>
              <p:nvPr/>
            </p:nvSpPr>
            <p:spPr>
              <a:xfrm>
                <a:off x="8254539" y="942795"/>
                <a:ext cx="1765538" cy="17505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38FF8A99-7C27-E7FA-AA41-EA456DAF7B3D}"/>
                  </a:ext>
                </a:extLst>
              </p:cNvPr>
              <p:cNvSpPr/>
              <p:nvPr/>
            </p:nvSpPr>
            <p:spPr>
              <a:xfrm>
                <a:off x="8603674" y="1293619"/>
                <a:ext cx="1064884" cy="1058883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08E8762-FF3E-12AA-5092-C19D54A4B014}"/>
                  </a:ext>
                </a:extLst>
              </p:cNvPr>
              <p:cNvSpPr/>
              <p:nvPr/>
            </p:nvSpPr>
            <p:spPr>
              <a:xfrm>
                <a:off x="8968262" y="1647648"/>
                <a:ext cx="333680" cy="33005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521558-2C0C-1A45-0FE7-C124FAC9F61B}"/>
              </a:ext>
            </a:extLst>
          </p:cNvPr>
          <p:cNvGrpSpPr/>
          <p:nvPr/>
        </p:nvGrpSpPr>
        <p:grpSpPr>
          <a:xfrm>
            <a:off x="6676555" y="3721163"/>
            <a:ext cx="4583086" cy="2979787"/>
            <a:chOff x="6676555" y="3596650"/>
            <a:chExt cx="4583086" cy="2979787"/>
          </a:xfrm>
        </p:grpSpPr>
        <p:pic>
          <p:nvPicPr>
            <p:cNvPr id="18" name="그림 17">
              <a:hlinkClick r:id="rId3"/>
              <a:extLst>
                <a:ext uri="{FF2B5EF4-FFF2-40B4-BE49-F238E27FC236}">
                  <a16:creationId xmlns:a16="http://schemas.microsoft.com/office/drawing/2014/main" id="{81EF8CA8-5731-8D5E-2AD8-58D2E8F6C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555" y="3596650"/>
              <a:ext cx="4583086" cy="2733566"/>
            </a:xfrm>
            <a:prstGeom prst="rect">
              <a:avLst/>
            </a:prstGeom>
          </p:spPr>
        </p:pic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E643F5A4-AED5-C8D4-8E9D-08412F12FBC1}"/>
                </a:ext>
              </a:extLst>
            </p:cNvPr>
            <p:cNvSpPr txBox="1"/>
            <p:nvPr/>
          </p:nvSpPr>
          <p:spPr>
            <a:xfrm>
              <a:off x="6889753" y="6330216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장애물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3345BD8-6E6E-1534-51ED-797A66212F9F}"/>
              </a:ext>
            </a:extLst>
          </p:cNvPr>
          <p:cNvSpPr txBox="1"/>
          <p:nvPr/>
        </p:nvSpPr>
        <p:spPr>
          <a:xfrm>
            <a:off x="8775331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0.1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D219C5-ABC5-EBFD-F2AE-DDF90B8A00BA}"/>
              </a:ext>
            </a:extLst>
          </p:cNvPr>
          <p:cNvSpPr txBox="1"/>
          <p:nvPr/>
        </p:nvSpPr>
        <p:spPr>
          <a:xfrm>
            <a:off x="912446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0.2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5EB860-EFDC-6F92-A7AE-31D4D62BBE01}"/>
              </a:ext>
            </a:extLst>
          </p:cNvPr>
          <p:cNvSpPr txBox="1"/>
          <p:nvPr/>
        </p:nvSpPr>
        <p:spPr>
          <a:xfrm>
            <a:off x="9493606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0.3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3B02E9-46B7-1EFC-D44A-29F8A1DB7D0F}"/>
              </a:ext>
            </a:extLst>
          </p:cNvPr>
          <p:cNvSpPr txBox="1"/>
          <p:nvPr/>
        </p:nvSpPr>
        <p:spPr>
          <a:xfrm>
            <a:off x="9852289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0.4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42ADB9-45F7-8BCC-FD6B-62FF8D976CBF}"/>
              </a:ext>
            </a:extLst>
          </p:cNvPr>
          <p:cNvSpPr txBox="1"/>
          <p:nvPr/>
        </p:nvSpPr>
        <p:spPr>
          <a:xfrm>
            <a:off x="10177428" y="1693648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0.5</a:t>
            </a:r>
            <a:endParaRPr lang="ko-KR" altLang="en-US" sz="8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09CF3DB-5561-9114-CB40-D354091991A9}"/>
              </a:ext>
            </a:extLst>
          </p:cNvPr>
          <p:cNvGrpSpPr/>
          <p:nvPr/>
        </p:nvGrpSpPr>
        <p:grpSpPr>
          <a:xfrm>
            <a:off x="74683" y="4910155"/>
            <a:ext cx="5460149" cy="1419959"/>
            <a:chOff x="74683" y="1640395"/>
            <a:chExt cx="5460149" cy="141995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F2EA31-7A24-B679-6B52-2D4CC632E377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</a:t>
              </a:r>
              <a:r>
                <a:rPr lang="ko-KR" altLang="en-US" sz="1400" dirty="0" err="1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840824-C4CF-72F4-8C3C-B8E04C01510B}"/>
                </a:ext>
              </a:extLst>
            </p:cNvPr>
            <p:cNvSpPr txBox="1"/>
            <p:nvPr/>
          </p:nvSpPr>
          <p:spPr>
            <a:xfrm>
              <a:off x="74683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1EE98F3-197F-9244-B85B-2645372A8B94}"/>
                </a:ext>
              </a:extLst>
            </p:cNvPr>
            <p:cNvSpPr txBox="1"/>
            <p:nvPr/>
          </p:nvSpPr>
          <p:spPr>
            <a:xfrm>
              <a:off x="74683" y="2229357"/>
              <a:ext cx="5460149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 아이템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692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DB8A1-F5F6-B8D8-D85E-C544AC2E7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9B3062E6-6C13-ABFE-2C05-762DE6E9D87D}"/>
              </a:ext>
            </a:extLst>
          </p:cNvPr>
          <p:cNvSpPr txBox="1"/>
          <p:nvPr/>
        </p:nvSpPr>
        <p:spPr>
          <a:xfrm>
            <a:off x="5516354" y="514350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004A3D"/>
                </a:solidFill>
                <a:latin typeface="Pretendard Variable ExtraBold" panose="02000003000000020004" pitchFamily="2" charset="-127"/>
                <a:ea typeface="Pretendard Variable ExtraBold" panose="02000003000000020004" pitchFamily="2" charset="-127"/>
                <a:cs typeface="Pretendard Variable ExtraBold" panose="02000003000000020004" pitchFamily="2" charset="-127"/>
              </a:rPr>
              <a:t>목차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5A364C7-F6E7-3878-8437-60681DA84BCB}"/>
              </a:ext>
            </a:extLst>
          </p:cNvPr>
          <p:cNvGrpSpPr/>
          <p:nvPr/>
        </p:nvGrpSpPr>
        <p:grpSpPr>
          <a:xfrm>
            <a:off x="1873552" y="2745832"/>
            <a:ext cx="8688737" cy="1655895"/>
            <a:chOff x="1826863" y="2553265"/>
            <a:chExt cx="8688737" cy="165589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B0FD7679-0F09-5114-F798-49D0803C362E}"/>
                </a:ext>
              </a:extLst>
            </p:cNvPr>
            <p:cNvGrpSpPr/>
            <p:nvPr/>
          </p:nvGrpSpPr>
          <p:grpSpPr>
            <a:xfrm>
              <a:off x="1826863" y="2553265"/>
              <a:ext cx="2699417" cy="1655895"/>
              <a:chOff x="1826863" y="2553265"/>
              <a:chExt cx="2699417" cy="1655895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D22A75-CA4E-6713-45F1-6E8E946F51F4}"/>
                  </a:ext>
                </a:extLst>
              </p:cNvPr>
              <p:cNvSpPr txBox="1"/>
              <p:nvPr/>
            </p:nvSpPr>
            <p:spPr>
              <a:xfrm>
                <a:off x="2160239" y="3183302"/>
                <a:ext cx="1741201" cy="1025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기획 의도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게임 소개</a:t>
                </a:r>
                <a:b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</a:br>
                <a:r>
                  <a:rPr lang="ko-KR" altLang="en-US" sz="1400" dirty="0" err="1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인게임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UI 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소개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10D4A84-0C42-BB8C-0F8C-2E5D75314183}"/>
                  </a:ext>
                </a:extLst>
              </p:cNvPr>
              <p:cNvSpPr txBox="1"/>
              <p:nvPr/>
            </p:nvSpPr>
            <p:spPr>
              <a:xfrm>
                <a:off x="182686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1.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개요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F4A09F7-B3D6-7628-8291-0A3B9236A620}"/>
                </a:ext>
              </a:extLst>
            </p:cNvPr>
            <p:cNvGrpSpPr/>
            <p:nvPr/>
          </p:nvGrpSpPr>
          <p:grpSpPr>
            <a:xfrm>
              <a:off x="4821523" y="2553265"/>
              <a:ext cx="2699417" cy="1009564"/>
              <a:chOff x="4821523" y="2553265"/>
              <a:chExt cx="2699417" cy="100956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AB99DF6-0399-2FDB-F665-70EB545F4F6E}"/>
                  </a:ext>
                </a:extLst>
              </p:cNvPr>
              <p:cNvSpPr txBox="1"/>
              <p:nvPr/>
            </p:nvSpPr>
            <p:spPr>
              <a:xfrm>
                <a:off x="5154899" y="3183302"/>
                <a:ext cx="1741201" cy="379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난이도 조절 요소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FC66291-8F4F-AD4A-6B4C-088D297AD514}"/>
                  </a:ext>
                </a:extLst>
              </p:cNvPr>
              <p:cNvSpPr txBox="1"/>
              <p:nvPr/>
            </p:nvSpPr>
            <p:spPr>
              <a:xfrm>
                <a:off x="482152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2.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레벨디자인 요소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0AE2AD-F14B-1366-65DA-C79A8971549B}"/>
                </a:ext>
              </a:extLst>
            </p:cNvPr>
            <p:cNvGrpSpPr/>
            <p:nvPr/>
          </p:nvGrpSpPr>
          <p:grpSpPr>
            <a:xfrm>
              <a:off x="7816183" y="2553265"/>
              <a:ext cx="2699417" cy="1332730"/>
              <a:chOff x="7816183" y="2553265"/>
              <a:chExt cx="2699417" cy="1332730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05D1E21-EA4E-F556-55D3-AAE5EB0C5EA2}"/>
                  </a:ext>
                </a:extLst>
              </p:cNvPr>
              <p:cNvSpPr txBox="1"/>
              <p:nvPr/>
            </p:nvSpPr>
            <p:spPr>
              <a:xfrm>
                <a:off x="8149559" y="3183302"/>
                <a:ext cx="1741201" cy="70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분석 의도 및 목적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235</a:t>
                </a:r>
                <a:r>
                  <a:rPr lang="ko-KR" altLang="en-US" sz="1400" dirty="0">
                    <a:solidFill>
                      <a:srgbClr val="7F7B7B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Pretendard SemiBold" panose="02000703000000020004" pitchFamily="50" charset="-127"/>
                  </a:rPr>
                  <a:t>스테이지 분석</a:t>
                </a:r>
                <a:endParaRPr lang="en-US" altLang="ko-KR" sz="1400" dirty="0">
                  <a:solidFill>
                    <a:srgbClr val="7F7B7B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Pretendard SemiBold" panose="0200070300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F924359-5759-BB09-C224-623F95CAAEAC}"/>
                  </a:ext>
                </a:extLst>
              </p:cNvPr>
              <p:cNvSpPr txBox="1"/>
              <p:nvPr/>
            </p:nvSpPr>
            <p:spPr>
              <a:xfrm>
                <a:off x="7816183" y="2553265"/>
                <a:ext cx="2699417" cy="582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altLang="ko-KR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3. </a:t>
                </a:r>
                <a:r>
                  <a:rPr lang="ko-KR" altLang="en-US" sz="2400" b="1" dirty="0">
                    <a:solidFill>
                      <a:srgbClr val="004B3E"/>
                    </a:solidFill>
                    <a:latin typeface="Noto Sans KR Black" panose="020B0200000000000000" pitchFamily="50" charset="-127"/>
                    <a:ea typeface="Noto Sans KR Black" panose="020B0200000000000000" pitchFamily="50" charset="-127"/>
                    <a:cs typeface="Pretendard Medium" panose="02000603000000020004" pitchFamily="50" charset="-127"/>
                  </a:rPr>
                  <a:t>스테이지 분석</a:t>
                </a:r>
                <a:endParaRPr lang="en-US" altLang="ko-KR" sz="2400" b="1" dirty="0">
                  <a:solidFill>
                    <a:srgbClr val="004B3E"/>
                  </a:solidFill>
                  <a:latin typeface="Noto Sans KR Black" panose="020B0200000000000000" pitchFamily="50" charset="-127"/>
                  <a:ea typeface="Noto Sans KR Black" panose="020B0200000000000000" pitchFamily="50" charset="-127"/>
                  <a:cs typeface="Pretendard Medium" panose="02000603000000020004" pitchFamily="50" charset="-127"/>
                </a:endParaRPr>
              </a:p>
            </p:txBody>
          </p:sp>
        </p:grp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BAA370F5-58EC-CD8F-BFDA-D0F640EE3506}"/>
              </a:ext>
            </a:extLst>
          </p:cNvPr>
          <p:cNvCxnSpPr>
            <a:cxnSpLocks/>
          </p:cNvCxnSpPr>
          <p:nvPr/>
        </p:nvCxnSpPr>
        <p:spPr>
          <a:xfrm>
            <a:off x="4929188" y="1283791"/>
            <a:ext cx="233362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만화 영화, 애니메이션, 클립아트, 장난감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D9A49B6-85C0-EFE6-9AFC-21CF952C39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3"/>
          <a:stretch/>
        </p:blipFill>
        <p:spPr>
          <a:xfrm>
            <a:off x="4216764" y="5253592"/>
            <a:ext cx="3758472" cy="16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5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320E8-6CE7-8E2F-15BB-8EC9C4DDF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AD8D584-8924-3A5F-14A5-EF33EBD6343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33376307-D8A2-BB2A-7307-419B8CCBDC55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D0751DC-4E00-04C1-3A50-344B054073D7}"/>
              </a:ext>
            </a:extLst>
          </p:cNvPr>
          <p:cNvGrpSpPr/>
          <p:nvPr/>
        </p:nvGrpSpPr>
        <p:grpSpPr>
          <a:xfrm>
            <a:off x="63077" y="3459040"/>
            <a:ext cx="4381328" cy="1599822"/>
            <a:chOff x="86289" y="1640395"/>
            <a:chExt cx="4381328" cy="159982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0CEEF1-228A-68BD-9A5B-8A5C1198F1CA}"/>
                </a:ext>
              </a:extLst>
            </p:cNvPr>
            <p:cNvSpPr txBox="1"/>
            <p:nvPr/>
          </p:nvSpPr>
          <p:spPr>
            <a:xfrm>
              <a:off x="345931" y="1640395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E4381A-566C-959F-A0C0-D2E0E982503E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3F99E21-9083-27D0-C717-BAF5CEBD3A33}"/>
                </a:ext>
              </a:extLst>
            </p:cNvPr>
            <p:cNvSpPr txBox="1"/>
            <p:nvPr/>
          </p:nvSpPr>
          <p:spPr>
            <a:xfrm>
              <a:off x="86289" y="2228006"/>
              <a:ext cx="438132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106F776-991B-6450-BED7-FDBDC9DCE853}"/>
                </a:ext>
              </a:extLst>
            </p:cNvPr>
            <p:cNvSpPr txBox="1"/>
            <p:nvPr/>
          </p:nvSpPr>
          <p:spPr>
            <a:xfrm>
              <a:off x="86289" y="2689671"/>
              <a:ext cx="274786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EE31EB3-DAF5-655F-BB2C-4C35E6678923}"/>
                </a:ext>
              </a:extLst>
            </p:cNvPr>
            <p:cNvSpPr txBox="1"/>
            <p:nvPr/>
          </p:nvSpPr>
          <p:spPr>
            <a:xfrm>
              <a:off x="86289" y="2963218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D6A8241-47F4-7AE1-2DFB-31537D533BC7}"/>
              </a:ext>
            </a:extLst>
          </p:cNvPr>
          <p:cNvGrpSpPr/>
          <p:nvPr/>
        </p:nvGrpSpPr>
        <p:grpSpPr>
          <a:xfrm>
            <a:off x="72421" y="5310424"/>
            <a:ext cx="4120039" cy="1412321"/>
            <a:chOff x="86289" y="1640395"/>
            <a:chExt cx="4120039" cy="141232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F0785E-1C6B-D504-7240-02C32A7FE7E2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00BC39-C47C-AA1C-AB7B-5F4C4BACDA1A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DBEB82-D56D-716A-9A61-304242168A3C}"/>
                </a:ext>
              </a:extLst>
            </p:cNvPr>
            <p:cNvSpPr txBox="1"/>
            <p:nvPr/>
          </p:nvSpPr>
          <p:spPr>
            <a:xfrm>
              <a:off x="86289" y="2225171"/>
              <a:ext cx="412003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88D4762-F62C-6B59-4A4B-832CDB68D57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48AAF68-0D0F-78B7-FB41-020C5E876D9F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- 20.5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101EE605-E9BD-DA24-691F-E2F143B2BB28}"/>
              </a:ext>
            </a:extLst>
          </p:cNvPr>
          <p:cNvGrpSpPr/>
          <p:nvPr/>
        </p:nvGrpSpPr>
        <p:grpSpPr>
          <a:xfrm>
            <a:off x="7913172" y="513028"/>
            <a:ext cx="2857808" cy="3120879"/>
            <a:chOff x="7913172" y="513028"/>
            <a:chExt cx="2857808" cy="3120879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E8D2B31C-DBF6-F3B3-B9F7-3557061D8768}"/>
                </a:ext>
              </a:extLst>
            </p:cNvPr>
            <p:cNvSpPr txBox="1"/>
            <p:nvPr/>
          </p:nvSpPr>
          <p:spPr>
            <a:xfrm>
              <a:off x="7991591" y="3387686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장애물 배치 범위</a:t>
              </a:r>
            </a:p>
          </p:txBody>
        </p:sp>
        <p:grpSp>
          <p:nvGrpSpPr>
            <p:cNvPr id="115" name="그룹 114">
              <a:extLst>
                <a:ext uri="{FF2B5EF4-FFF2-40B4-BE49-F238E27FC236}">
                  <a16:creationId xmlns:a16="http://schemas.microsoft.com/office/drawing/2014/main" id="{6CBE2A1B-9B25-2651-68A4-92436B45777A}"/>
                </a:ext>
              </a:extLst>
            </p:cNvPr>
            <p:cNvGrpSpPr/>
            <p:nvPr/>
          </p:nvGrpSpPr>
          <p:grpSpPr>
            <a:xfrm>
              <a:off x="7913172" y="513028"/>
              <a:ext cx="2857808" cy="2876121"/>
              <a:chOff x="8442317" y="705776"/>
              <a:chExt cx="2616408" cy="2633174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35B8FE3A-89D6-EA39-90FB-69BD340D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442317" y="718170"/>
                <a:ext cx="2616408" cy="2620626"/>
              </a:xfrm>
              <a:prstGeom prst="rect">
                <a:avLst/>
              </a:prstGeom>
            </p:spPr>
          </p:pic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E40C319-FEF1-0628-FA13-099CF81B8A1B}"/>
                  </a:ext>
                </a:extLst>
              </p:cNvPr>
              <p:cNvGrpSpPr/>
              <p:nvPr/>
            </p:nvGrpSpPr>
            <p:grpSpPr>
              <a:xfrm>
                <a:off x="8457302" y="705776"/>
                <a:ext cx="2580983" cy="2620624"/>
                <a:chOff x="7765190" y="2185586"/>
                <a:chExt cx="2347191" cy="2383240"/>
              </a:xfrm>
              <a:solidFill>
                <a:srgbClr val="91CCA4">
                  <a:alpha val="79000"/>
                </a:srgbClr>
              </a:solidFill>
            </p:grpSpPr>
            <p:sp>
              <p:nvSpPr>
                <p:cNvPr id="6" name="직사각형 5">
                  <a:extLst>
                    <a:ext uri="{FF2B5EF4-FFF2-40B4-BE49-F238E27FC236}">
                      <a16:creationId xmlns:a16="http://schemas.microsoft.com/office/drawing/2014/main" id="{55391066-CAB1-C551-6FF1-1495455800D5}"/>
                    </a:ext>
                  </a:extLst>
                </p:cNvPr>
                <p:cNvSpPr/>
                <p:nvPr/>
              </p:nvSpPr>
              <p:spPr>
                <a:xfrm>
                  <a:off x="7765190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90FFBAB-8FC7-E0EF-017D-D60E635B6CC7}"/>
                    </a:ext>
                  </a:extLst>
                </p:cNvPr>
                <p:cNvSpPr/>
                <p:nvPr/>
              </p:nvSpPr>
              <p:spPr>
                <a:xfrm>
                  <a:off x="7765190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45EA28D1-B9A6-9466-AD01-3A78596C5C82}"/>
                    </a:ext>
                  </a:extLst>
                </p:cNvPr>
                <p:cNvSpPr/>
                <p:nvPr/>
              </p:nvSpPr>
              <p:spPr>
                <a:xfrm>
                  <a:off x="9616216" y="2444486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직사각형 15">
                  <a:extLst>
                    <a:ext uri="{FF2B5EF4-FFF2-40B4-BE49-F238E27FC236}">
                      <a16:creationId xmlns:a16="http://schemas.microsoft.com/office/drawing/2014/main" id="{234CE8F3-61D9-A111-8C5E-85C6BC96B17E}"/>
                    </a:ext>
                  </a:extLst>
                </p:cNvPr>
                <p:cNvSpPr/>
                <p:nvPr/>
              </p:nvSpPr>
              <p:spPr>
                <a:xfrm>
                  <a:off x="8285734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0FAEC983-AECE-7A21-F09F-72AB85276E88}"/>
                    </a:ext>
                  </a:extLst>
                </p:cNvPr>
                <p:cNvSpPr/>
                <p:nvPr/>
              </p:nvSpPr>
              <p:spPr>
                <a:xfrm>
                  <a:off x="88203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00BB3395-76ED-0CF2-CE50-CBEF11B90F77}"/>
                    </a:ext>
                  </a:extLst>
                </p:cNvPr>
                <p:cNvSpPr/>
                <p:nvPr/>
              </p:nvSpPr>
              <p:spPr>
                <a:xfrm>
                  <a:off x="9331268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9" name="직사각형 18">
                  <a:extLst>
                    <a:ext uri="{FF2B5EF4-FFF2-40B4-BE49-F238E27FC236}">
                      <a16:creationId xmlns:a16="http://schemas.microsoft.com/office/drawing/2014/main" id="{B31D18B2-F941-BADB-4700-1B4F34CB25BB}"/>
                    </a:ext>
                  </a:extLst>
                </p:cNvPr>
                <p:cNvSpPr/>
                <p:nvPr/>
              </p:nvSpPr>
              <p:spPr>
                <a:xfrm>
                  <a:off x="9851166" y="21855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0" name="직사각형 19">
                  <a:extLst>
                    <a:ext uri="{FF2B5EF4-FFF2-40B4-BE49-F238E27FC236}">
                      <a16:creationId xmlns:a16="http://schemas.microsoft.com/office/drawing/2014/main" id="{C6019582-187A-DE62-03E0-50B28D2D0D3F}"/>
                    </a:ext>
                  </a:extLst>
                </p:cNvPr>
                <p:cNvSpPr/>
                <p:nvPr/>
              </p:nvSpPr>
              <p:spPr>
                <a:xfrm>
                  <a:off x="8285734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D6E81F92-B468-0189-D1EA-A6FEB33C56D5}"/>
                    </a:ext>
                  </a:extLst>
                </p:cNvPr>
                <p:cNvSpPr/>
                <p:nvPr/>
              </p:nvSpPr>
              <p:spPr>
                <a:xfrm>
                  <a:off x="9331268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320E5630-81FA-2FC3-A1AE-3D1ADC672521}"/>
                    </a:ext>
                  </a:extLst>
                </p:cNvPr>
                <p:cNvSpPr/>
                <p:nvPr/>
              </p:nvSpPr>
              <p:spPr>
                <a:xfrm>
                  <a:off x="9851166" y="27033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8FB7BD2-E744-2ACF-9AAA-A95402178BED}"/>
                    </a:ext>
                  </a:extLst>
                </p:cNvPr>
                <p:cNvSpPr/>
                <p:nvPr/>
              </p:nvSpPr>
              <p:spPr>
                <a:xfrm>
                  <a:off x="8546948" y="2455005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E689D34-1A68-4B8B-D517-BEFA103273AF}"/>
                    </a:ext>
                  </a:extLst>
                </p:cNvPr>
                <p:cNvSpPr/>
                <p:nvPr/>
              </p:nvSpPr>
              <p:spPr>
                <a:xfrm>
                  <a:off x="8546948" y="2951769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145A179-A48B-0234-B7C1-802236276661}"/>
                    </a:ext>
                  </a:extLst>
                </p:cNvPr>
                <p:cNvSpPr/>
                <p:nvPr/>
              </p:nvSpPr>
              <p:spPr>
                <a:xfrm>
                  <a:off x="9616216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88EEF931-876C-C31A-F1F4-0524F015BC73}"/>
                    </a:ext>
                  </a:extLst>
                </p:cNvPr>
                <p:cNvSpPr/>
                <p:nvPr/>
              </p:nvSpPr>
              <p:spPr>
                <a:xfrm>
                  <a:off x="7765190" y="2962287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796C654-6712-D0C3-914B-8426CB812ACB}"/>
                    </a:ext>
                  </a:extLst>
                </p:cNvPr>
                <p:cNvSpPr/>
                <p:nvPr/>
              </p:nvSpPr>
              <p:spPr>
                <a:xfrm>
                  <a:off x="7765190" y="3480088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B75F2C50-D55C-8433-1705-5378665175B5}"/>
                    </a:ext>
                  </a:extLst>
                </p:cNvPr>
                <p:cNvSpPr/>
                <p:nvPr/>
              </p:nvSpPr>
              <p:spPr>
                <a:xfrm>
                  <a:off x="8546948" y="3480088"/>
                  <a:ext cx="783675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410B5473-4431-DF48-809F-948EEF62FCF5}"/>
                    </a:ext>
                  </a:extLst>
                </p:cNvPr>
                <p:cNvSpPr/>
                <p:nvPr/>
              </p:nvSpPr>
              <p:spPr>
                <a:xfrm>
                  <a:off x="9331268" y="323488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D4A8E7E8-9788-0E91-DE5E-8CF546FD66B0}"/>
                    </a:ext>
                  </a:extLst>
                </p:cNvPr>
                <p:cNvSpPr/>
                <p:nvPr/>
              </p:nvSpPr>
              <p:spPr>
                <a:xfrm>
                  <a:off x="8280622" y="3230976"/>
                  <a:ext cx="26121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4AABD8F8-6AA2-215F-D349-CECADEAAABA0}"/>
                    </a:ext>
                  </a:extLst>
                </p:cNvPr>
                <p:cNvSpPr/>
                <p:nvPr/>
              </p:nvSpPr>
              <p:spPr>
                <a:xfrm>
                  <a:off x="9616217" y="3483273"/>
                  <a:ext cx="496164" cy="268689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직사각형 62">
                  <a:extLst>
                    <a:ext uri="{FF2B5EF4-FFF2-40B4-BE49-F238E27FC236}">
                      <a16:creationId xmlns:a16="http://schemas.microsoft.com/office/drawing/2014/main" id="{815CDA5B-B3F2-2769-5CB3-F04E769A8217}"/>
                    </a:ext>
                  </a:extLst>
                </p:cNvPr>
                <p:cNvSpPr/>
                <p:nvPr/>
              </p:nvSpPr>
              <p:spPr>
                <a:xfrm>
                  <a:off x="7765192" y="3748775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AEAB4A2D-9460-2B9E-501D-9FECE945AF0C}"/>
                    </a:ext>
                  </a:extLst>
                </p:cNvPr>
                <p:cNvSpPr/>
                <p:nvPr/>
              </p:nvSpPr>
              <p:spPr>
                <a:xfrm>
                  <a:off x="9851161" y="3748774"/>
                  <a:ext cx="261214" cy="820051"/>
                </a:xfrm>
                <a:prstGeom prst="rect">
                  <a:avLst/>
                </a:prstGeom>
                <a:grpFill/>
                <a:ln w="19050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F0DEA13F-D516-E7D9-85DF-9826B7E8BFBD}"/>
                  </a:ext>
                </a:extLst>
              </p:cNvPr>
              <p:cNvSpPr/>
              <p:nvPr/>
            </p:nvSpPr>
            <p:spPr>
              <a:xfrm>
                <a:off x="8452538" y="718015"/>
                <a:ext cx="2595968" cy="2620935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DC46698D-F37F-AF85-2BFB-1433B9E506FC}"/>
                  </a:ext>
                </a:extLst>
              </p:cNvPr>
              <p:cNvSpPr/>
              <p:nvPr/>
            </p:nvSpPr>
            <p:spPr>
              <a:xfrm>
                <a:off x="8742964" y="990465"/>
                <a:ext cx="2015114" cy="203609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CF771141-6F24-6106-0888-87C86326C027}"/>
                  </a:ext>
                </a:extLst>
              </p:cNvPr>
              <p:cNvSpPr/>
              <p:nvPr/>
            </p:nvSpPr>
            <p:spPr>
              <a:xfrm>
                <a:off x="9027563" y="1309564"/>
                <a:ext cx="1445914" cy="143783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42D363C9-73B0-AEE0-6B63-8EACFA8CF9A9}"/>
                  </a:ext>
                </a:extLst>
              </p:cNvPr>
              <p:cNvSpPr/>
              <p:nvPr/>
            </p:nvSpPr>
            <p:spPr>
              <a:xfrm>
                <a:off x="9318778" y="1576425"/>
                <a:ext cx="863484" cy="861782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36DF746-3878-24C7-9828-F5F8E7CE361B}"/>
                  </a:ext>
                </a:extLst>
              </p:cNvPr>
              <p:cNvSpPr/>
              <p:nvPr/>
            </p:nvSpPr>
            <p:spPr>
              <a:xfrm>
                <a:off x="9610563" y="1871874"/>
                <a:ext cx="279909" cy="27686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32B96DCC-0538-88DF-B989-994816065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016"/>
              </p:ext>
            </p:extLst>
          </p:nvPr>
        </p:nvGraphicFramePr>
        <p:xfrm>
          <a:off x="675630" y="1838651"/>
          <a:ext cx="6360991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73312111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253914899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3546972953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식물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잡기돌</a:t>
                      </a:r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물 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사과나무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돌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6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6" name="그룹 45">
            <a:extLst>
              <a:ext uri="{FF2B5EF4-FFF2-40B4-BE49-F238E27FC236}">
                <a16:creationId xmlns:a16="http://schemas.microsoft.com/office/drawing/2014/main" id="{779CCED1-C955-0A3E-C83E-8028DE9EC71C}"/>
              </a:ext>
            </a:extLst>
          </p:cNvPr>
          <p:cNvGrpSpPr/>
          <p:nvPr/>
        </p:nvGrpSpPr>
        <p:grpSpPr>
          <a:xfrm>
            <a:off x="72421" y="925237"/>
            <a:ext cx="2494594" cy="876505"/>
            <a:chOff x="63077" y="2062210"/>
            <a:chExt cx="2494594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770CA3B-9240-B502-878C-D29A7DC78CBC}"/>
                </a:ext>
              </a:extLst>
            </p:cNvPr>
            <p:cNvSpPr txBox="1"/>
            <p:nvPr/>
          </p:nvSpPr>
          <p:spPr>
            <a:xfrm>
              <a:off x="334325" y="2062210"/>
              <a:ext cx="165942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69A2E4-1691-91C6-8A47-8CF70E55682F}"/>
                </a:ext>
              </a:extLst>
            </p:cNvPr>
            <p:cNvSpPr txBox="1"/>
            <p:nvPr/>
          </p:nvSpPr>
          <p:spPr>
            <a:xfrm>
              <a:off x="63077" y="2372284"/>
              <a:ext cx="186140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장애물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389428F-456B-F0DD-9A6B-7E5F9BFCCD0E}"/>
                </a:ext>
              </a:extLst>
            </p:cNvPr>
            <p:cNvSpPr txBox="1"/>
            <p:nvPr/>
          </p:nvSpPr>
          <p:spPr>
            <a:xfrm>
              <a:off x="63077" y="2661716"/>
              <a:ext cx="249459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장애물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id="{008E0CB6-4786-3E7C-2885-BB891B068B12}"/>
              </a:ext>
            </a:extLst>
          </p:cNvPr>
          <p:cNvGrpSpPr/>
          <p:nvPr/>
        </p:nvGrpSpPr>
        <p:grpSpPr>
          <a:xfrm>
            <a:off x="7918010" y="3673634"/>
            <a:ext cx="2857808" cy="3104008"/>
            <a:chOff x="7918010" y="3673634"/>
            <a:chExt cx="2857808" cy="3104008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B88A3A29-8B27-41A4-5A9E-5801C9C987A5}"/>
                </a:ext>
              </a:extLst>
            </p:cNvPr>
            <p:cNvSpPr txBox="1"/>
            <p:nvPr/>
          </p:nvSpPr>
          <p:spPr>
            <a:xfrm>
              <a:off x="8020233" y="6531421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배치 범위</a:t>
              </a:r>
            </a:p>
          </p:txBody>
        </p: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C7435696-AD03-1079-0D2A-A48C7E268F62}"/>
                </a:ext>
              </a:extLst>
            </p:cNvPr>
            <p:cNvGrpSpPr/>
            <p:nvPr/>
          </p:nvGrpSpPr>
          <p:grpSpPr>
            <a:xfrm>
              <a:off x="7918010" y="3673634"/>
              <a:ext cx="2857808" cy="2862413"/>
              <a:chOff x="8761249" y="1664102"/>
              <a:chExt cx="3172470" cy="3177583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8B6ECE5-9B9E-E934-64FD-E177D00815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8761249" y="1664102"/>
                <a:ext cx="3172470" cy="3177583"/>
              </a:xfrm>
              <a:prstGeom prst="rect">
                <a:avLst/>
              </a:prstGeom>
            </p:spPr>
          </p:pic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1AE5A7B1-CEAA-EEA6-E4F7-E2D46B0FA08C}"/>
                  </a:ext>
                </a:extLst>
              </p:cNvPr>
              <p:cNvSpPr/>
              <p:nvPr/>
            </p:nvSpPr>
            <p:spPr>
              <a:xfrm>
                <a:off x="9127705" y="1664102"/>
                <a:ext cx="390435" cy="3177583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D7C5F35F-4418-ED99-2B37-3B4CD8F073EA}"/>
                  </a:ext>
                </a:extLst>
              </p:cNvPr>
              <p:cNvSpPr/>
              <p:nvPr/>
            </p:nvSpPr>
            <p:spPr>
              <a:xfrm>
                <a:off x="11168804" y="1664102"/>
                <a:ext cx="399845" cy="3177583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7828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F033-3B1C-0400-F7B3-A30A24442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C4A530E-5679-36E3-769F-44832F6FD8E6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4EFF9F6B-CC88-77F5-163B-B2BF0165A2B1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5D6BDB-20E5-7B2D-0163-786654B2DA92}"/>
              </a:ext>
            </a:extLst>
          </p:cNvPr>
          <p:cNvGrpSpPr/>
          <p:nvPr/>
        </p:nvGrpSpPr>
        <p:grpSpPr>
          <a:xfrm>
            <a:off x="74683" y="2686539"/>
            <a:ext cx="6443175" cy="1979973"/>
            <a:chOff x="74683" y="1640395"/>
            <a:chExt cx="6443175" cy="19799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9F1281-ED07-C96D-BC35-3A96E4D8E12D}"/>
                </a:ext>
              </a:extLst>
            </p:cNvPr>
            <p:cNvSpPr txBox="1"/>
            <p:nvPr/>
          </p:nvSpPr>
          <p:spPr>
            <a:xfrm>
              <a:off x="345931" y="1640395"/>
              <a:ext cx="108395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746BCE-CB3C-4FE7-EB24-6BB718333BE4}"/>
                </a:ext>
              </a:extLst>
            </p:cNvPr>
            <p:cNvSpPr txBox="1"/>
            <p:nvPr/>
          </p:nvSpPr>
          <p:spPr>
            <a:xfrm>
              <a:off x="86289" y="3064073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2960C42-5727-748A-099F-EAD13F908C63}"/>
                </a:ext>
              </a:extLst>
            </p:cNvPr>
            <p:cNvSpPr txBox="1"/>
            <p:nvPr/>
          </p:nvSpPr>
          <p:spPr>
            <a:xfrm>
              <a:off x="86289" y="3343369"/>
              <a:ext cx="64315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의 총합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BDCCC4A-30D0-1F0D-C635-34F2E6E0E601}"/>
                </a:ext>
              </a:extLst>
            </p:cNvPr>
            <p:cNvSpPr txBox="1"/>
            <p:nvPr/>
          </p:nvSpPr>
          <p:spPr>
            <a:xfrm>
              <a:off x="74683" y="1950469"/>
              <a:ext cx="12105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분석요소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D21515-9428-D27F-7ED2-D5D079399D61}"/>
                </a:ext>
              </a:extLst>
            </p:cNvPr>
            <p:cNvSpPr txBox="1"/>
            <p:nvPr/>
          </p:nvSpPr>
          <p:spPr>
            <a:xfrm>
              <a:off x="74683" y="2229357"/>
              <a:ext cx="5362365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중앙을 기준으로 한 칸씩 멀어질수록 가중치를 높게 부여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조건이 존재 시 가중치를 높게 부여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목표물을 완전히 파괴하기 위한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동서남북으로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칸 옆의 환경요소 존재 유무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D8A1EE-6A96-7BC3-A323-A4D9E74B5658}"/>
              </a:ext>
            </a:extLst>
          </p:cNvPr>
          <p:cNvGrpSpPr/>
          <p:nvPr/>
        </p:nvGrpSpPr>
        <p:grpSpPr>
          <a:xfrm>
            <a:off x="86289" y="833470"/>
            <a:ext cx="6633547" cy="1609426"/>
            <a:chOff x="86289" y="1640395"/>
            <a:chExt cx="6633547" cy="160942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35E9AC7-6D81-C373-7E42-FFCDE4A83453}"/>
                </a:ext>
              </a:extLst>
            </p:cNvPr>
            <p:cNvSpPr txBox="1"/>
            <p:nvPr/>
          </p:nvSpPr>
          <p:spPr>
            <a:xfrm>
              <a:off x="345931" y="1640395"/>
              <a:ext cx="1678665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 및 의도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192C27-5F52-E4EA-CDF9-C050A056C5CD}"/>
                </a:ext>
              </a:extLst>
            </p:cNvPr>
            <p:cNvSpPr txBox="1"/>
            <p:nvPr/>
          </p:nvSpPr>
          <p:spPr>
            <a:xfrm>
              <a:off x="86289" y="2507626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의도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5441B-6089-B944-0F25-82DFE28B6741}"/>
                </a:ext>
              </a:extLst>
            </p:cNvPr>
            <p:cNvSpPr txBox="1"/>
            <p:nvPr/>
          </p:nvSpPr>
          <p:spPr>
            <a:xfrm>
              <a:off x="86289" y="2788156"/>
              <a:ext cx="6633547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중앙에서 멀어질수록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파괴조건이 어려울수록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주변에 방해요소가 있을 경우 파괴가 어려워 짐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배치에 가중치를 부여하여 값을 계산한 총합을 통해 난이도 분석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1815E71-5EA4-EFE0-788E-6326AE8A7E72}"/>
                </a:ext>
              </a:extLst>
            </p:cNvPr>
            <p:cNvSpPr txBox="1"/>
            <p:nvPr/>
          </p:nvSpPr>
          <p:spPr>
            <a:xfrm>
              <a:off x="86289" y="1950469"/>
              <a:ext cx="125386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분석 내용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D296859-F491-7E03-2279-63DC2CE54A8D}"/>
                </a:ext>
              </a:extLst>
            </p:cNvPr>
            <p:cNvSpPr txBox="1"/>
            <p:nvPr/>
          </p:nvSpPr>
          <p:spPr>
            <a:xfrm>
              <a:off x="86289" y="2230627"/>
              <a:ext cx="3568606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클리어 목표의 배치 위치를 통한 난이도 분석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D4836C4-0718-179E-9E61-BF02A052500E}"/>
              </a:ext>
            </a:extLst>
          </p:cNvPr>
          <p:cNvGrpSpPr/>
          <p:nvPr/>
        </p:nvGrpSpPr>
        <p:grpSpPr>
          <a:xfrm>
            <a:off x="7400555" y="987358"/>
            <a:ext cx="3135086" cy="3382702"/>
            <a:chOff x="7400555" y="233913"/>
            <a:chExt cx="3135086" cy="3382702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E0D3E33-FFC1-0C3C-C5C9-E0814F47B0FB}"/>
                </a:ext>
              </a:extLst>
            </p:cNvPr>
            <p:cNvGrpSpPr/>
            <p:nvPr/>
          </p:nvGrpSpPr>
          <p:grpSpPr>
            <a:xfrm>
              <a:off x="7400555" y="233913"/>
              <a:ext cx="3135086" cy="3382702"/>
              <a:chOff x="7029817" y="109400"/>
              <a:chExt cx="3135086" cy="3382702"/>
            </a:xfrm>
          </p:grpSpPr>
          <p:sp>
            <p:nvSpPr>
              <p:cNvPr id="65" name="TextBox 1">
                <a:extLst>
                  <a:ext uri="{FF2B5EF4-FFF2-40B4-BE49-F238E27FC236}">
                    <a16:creationId xmlns:a16="http://schemas.microsoft.com/office/drawing/2014/main" id="{8700F398-320D-FB10-05FF-4B231B4FF820}"/>
                  </a:ext>
                </a:extLst>
              </p:cNvPr>
              <p:cNvSpPr txBox="1"/>
              <p:nvPr/>
            </p:nvSpPr>
            <p:spPr>
              <a:xfrm>
                <a:off x="7268015" y="3245881"/>
                <a:ext cx="265869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spc="-150" dirty="0">
                    <a:solidFill>
                      <a:srgbClr val="7F7B7B"/>
                    </a:solidFill>
                    <a:latin typeface="에스코어 드림 2 ExtraLight" panose="020B0203030302020204" pitchFamily="34" charset="-127"/>
                    <a:ea typeface="에스코어 드림 2 ExtraLight" panose="020B0203030302020204" pitchFamily="34" charset="-127"/>
                    <a:cs typeface="Pretendard Light" panose="02000403000000020004" pitchFamily="50" charset="-127"/>
                  </a:rPr>
                  <a:t>기본 가중치 범위 시각화</a:t>
                </a: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4A8F058-D567-5B5B-BF6E-67C50750C502}"/>
                  </a:ext>
                </a:extLst>
              </p:cNvPr>
              <p:cNvGrpSpPr/>
              <p:nvPr/>
            </p:nvGrpSpPr>
            <p:grpSpPr>
              <a:xfrm>
                <a:off x="7029817" y="109400"/>
                <a:ext cx="3135086" cy="3124421"/>
                <a:chOff x="7586869" y="255603"/>
                <a:chExt cx="3135086" cy="312442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:a16="http://schemas.microsoft.com/office/drawing/2014/main" id="{0353B458-0927-10AD-CC33-CC8FCFF7F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alphaModFix amt="37000"/>
                </a:blip>
                <a:stretch>
                  <a:fillRect/>
                </a:stretch>
              </p:blipFill>
              <p:spPr>
                <a:xfrm>
                  <a:off x="7586870" y="255604"/>
                  <a:ext cx="3135085" cy="3124420"/>
                </a:xfrm>
                <a:prstGeom prst="rect">
                  <a:avLst/>
                </a:prstGeom>
              </p:spPr>
            </p:pic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44A93498-DD75-A000-8B9C-61552AAF5CF9}"/>
                    </a:ext>
                  </a:extLst>
                </p:cNvPr>
                <p:cNvSpPr/>
                <p:nvPr/>
              </p:nvSpPr>
              <p:spPr>
                <a:xfrm>
                  <a:off x="7586869" y="255603"/>
                  <a:ext cx="3128469" cy="3124420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" name="직사각형 3">
                  <a:extLst>
                    <a:ext uri="{FF2B5EF4-FFF2-40B4-BE49-F238E27FC236}">
                      <a16:creationId xmlns:a16="http://schemas.microsoft.com/office/drawing/2014/main" id="{C838D8FB-EE44-05D8-C3A5-AEA6C7F77816}"/>
                    </a:ext>
                  </a:extLst>
                </p:cNvPr>
                <p:cNvSpPr/>
                <p:nvPr/>
              </p:nvSpPr>
              <p:spPr>
                <a:xfrm>
                  <a:off x="7922029" y="605230"/>
                  <a:ext cx="2443503" cy="2437228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B64950C0-6962-78A1-3E40-26A8405348C3}"/>
                    </a:ext>
                  </a:extLst>
                </p:cNvPr>
                <p:cNvSpPr/>
                <p:nvPr/>
              </p:nvSpPr>
              <p:spPr>
                <a:xfrm>
                  <a:off x="8254539" y="942795"/>
                  <a:ext cx="1765538" cy="1750529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06E4B267-5806-344B-231D-E49BE9C9B398}"/>
                    </a:ext>
                  </a:extLst>
                </p:cNvPr>
                <p:cNvSpPr/>
                <p:nvPr/>
              </p:nvSpPr>
              <p:spPr>
                <a:xfrm>
                  <a:off x="8603674" y="1293619"/>
                  <a:ext cx="1064884" cy="1058883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25571EC4-D397-0F38-BFD7-41DB795D7EE2}"/>
                    </a:ext>
                  </a:extLst>
                </p:cNvPr>
                <p:cNvSpPr/>
                <p:nvPr/>
              </p:nvSpPr>
              <p:spPr>
                <a:xfrm>
                  <a:off x="8968262" y="1647648"/>
                  <a:ext cx="333680" cy="330052"/>
                </a:xfrm>
                <a:prstGeom prst="rect">
                  <a:avLst/>
                </a:prstGeom>
                <a:noFill/>
                <a:ln w="38100">
                  <a:solidFill>
                    <a:srgbClr val="FF6B6B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A2BCBB8-0301-79D4-999C-B2A9560CC9C2}"/>
                </a:ext>
              </a:extLst>
            </p:cNvPr>
            <p:cNvSpPr txBox="1"/>
            <p:nvPr/>
          </p:nvSpPr>
          <p:spPr>
            <a:xfrm>
              <a:off x="8775331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0.1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7F6425-D60E-CC50-26FF-A35C23DDE552}"/>
                </a:ext>
              </a:extLst>
            </p:cNvPr>
            <p:cNvSpPr txBox="1"/>
            <p:nvPr/>
          </p:nvSpPr>
          <p:spPr>
            <a:xfrm>
              <a:off x="912446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0.2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913F0E-2341-D9A5-43F2-02DE30DCA5A7}"/>
                </a:ext>
              </a:extLst>
            </p:cNvPr>
            <p:cNvSpPr txBox="1"/>
            <p:nvPr/>
          </p:nvSpPr>
          <p:spPr>
            <a:xfrm>
              <a:off x="9493606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0.3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867B759-EC21-AA56-1ACC-8463DFC512FC}"/>
                </a:ext>
              </a:extLst>
            </p:cNvPr>
            <p:cNvSpPr txBox="1"/>
            <p:nvPr/>
          </p:nvSpPr>
          <p:spPr>
            <a:xfrm>
              <a:off x="9852289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0.4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C187564-555F-5587-EBBB-9A1774A71511}"/>
                </a:ext>
              </a:extLst>
            </p:cNvPr>
            <p:cNvSpPr txBox="1"/>
            <p:nvPr/>
          </p:nvSpPr>
          <p:spPr>
            <a:xfrm>
              <a:off x="10177428" y="1693648"/>
              <a:ext cx="3401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0.5</a:t>
              </a:r>
              <a:endParaRPr lang="ko-KR" altLang="en-US" sz="800" b="1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6CE1A-28F1-32AA-166B-62AF70D9D308}"/>
              </a:ext>
            </a:extLst>
          </p:cNvPr>
          <p:cNvGrpSpPr/>
          <p:nvPr/>
        </p:nvGrpSpPr>
        <p:grpSpPr>
          <a:xfrm>
            <a:off x="74683" y="4910155"/>
            <a:ext cx="6647974" cy="1787402"/>
            <a:chOff x="74683" y="1640395"/>
            <a:chExt cx="6647974" cy="178740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7088ADB-C2AB-9A8E-A52F-B74169C850CE}"/>
                </a:ext>
              </a:extLst>
            </p:cNvPr>
            <p:cNvSpPr txBox="1"/>
            <p:nvPr/>
          </p:nvSpPr>
          <p:spPr>
            <a:xfrm>
              <a:off x="345931" y="1640395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</a:t>
              </a:r>
              <a:r>
                <a:rPr lang="ko-KR" altLang="en-US" sz="1400" dirty="0" err="1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7D7AFED-9B37-227E-DC5F-2B5F3421D842}"/>
                </a:ext>
              </a:extLst>
            </p:cNvPr>
            <p:cNvSpPr txBox="1"/>
            <p:nvPr/>
          </p:nvSpPr>
          <p:spPr>
            <a:xfrm>
              <a:off x="74683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요소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수치값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29B893-BA4E-6157-9C57-861299BADA81}"/>
                </a:ext>
              </a:extLst>
            </p:cNvPr>
            <p:cNvSpPr txBox="1"/>
            <p:nvPr/>
          </p:nvSpPr>
          <p:spPr>
            <a:xfrm>
              <a:off x="74683" y="2227468"/>
              <a:ext cx="6647974" cy="120032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가중치 범위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중앙 기분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0.1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멀어질수록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+ 0.1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부과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파괴 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가능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배 가중치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체력 수치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환경요소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0.05</a:t>
              </a: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목표를 가리는 장애물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파괴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0.05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특정 파괴조건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파괴해야 할 장애물의 체력 수치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97A7173-AADE-8B6A-D53F-22B690231F3E}"/>
              </a:ext>
            </a:extLst>
          </p:cNvPr>
          <p:cNvGrpSpPr/>
          <p:nvPr/>
        </p:nvGrpSpPr>
        <p:grpSpPr>
          <a:xfrm>
            <a:off x="6192707" y="4855426"/>
            <a:ext cx="5544163" cy="1006081"/>
            <a:chOff x="6192707" y="5694869"/>
            <a:chExt cx="5544163" cy="1006081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9FD31B42-41B9-9CA9-2292-7B572D16CB18}"/>
                </a:ext>
              </a:extLst>
            </p:cNvPr>
            <p:cNvSpPr txBox="1"/>
            <p:nvPr/>
          </p:nvSpPr>
          <p:spPr>
            <a:xfrm>
              <a:off x="6889753" y="6454729"/>
              <a:ext cx="4156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 목표 요소 파괴 조건 데이터 테이블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/ </a:t>
              </a:r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인게임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요소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DB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시트 참조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6" name="그림 5">
              <a:hlinkClick r:id="rId3"/>
              <a:extLst>
                <a:ext uri="{FF2B5EF4-FFF2-40B4-BE49-F238E27FC236}">
                  <a16:creationId xmlns:a16="http://schemas.microsoft.com/office/drawing/2014/main" id="{5D3ABD40-68FF-CB3F-7EF9-BB52C313A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2707" y="5694869"/>
              <a:ext cx="5544163" cy="759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6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17F88-4B38-6A4C-738C-F3D57746A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ACCD80B-798C-991A-126A-CC10F538202D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3865AC-3C5C-43A6-5D29-2BB85575C5F0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A328D04B-690B-A563-A973-A9FD714CC502}"/>
              </a:ext>
            </a:extLst>
          </p:cNvPr>
          <p:cNvGrpSpPr/>
          <p:nvPr/>
        </p:nvGrpSpPr>
        <p:grpSpPr>
          <a:xfrm>
            <a:off x="72421" y="925237"/>
            <a:ext cx="2811988" cy="876505"/>
            <a:chOff x="63077" y="2062210"/>
            <a:chExt cx="2811988" cy="8765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E07851-0C4D-5FA4-E284-F76EA848A26A}"/>
                </a:ext>
              </a:extLst>
            </p:cNvPr>
            <p:cNvSpPr txBox="1"/>
            <p:nvPr/>
          </p:nvSpPr>
          <p:spPr>
            <a:xfrm>
              <a:off x="334325" y="2062210"/>
              <a:ext cx="166904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각 구역별 가중치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5A6077-C733-A8CB-ABBC-FBCE0294B0DD}"/>
                </a:ext>
              </a:extLst>
            </p:cNvPr>
            <p:cNvSpPr txBox="1"/>
            <p:nvPr/>
          </p:nvSpPr>
          <p:spPr>
            <a:xfrm>
              <a:off x="63077" y="2372284"/>
              <a:ext cx="218681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구역별 클리어 목표 여부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DA17DA-AD53-0729-6A92-68AE80448693}"/>
                </a:ext>
              </a:extLst>
            </p:cNvPr>
            <p:cNvSpPr txBox="1"/>
            <p:nvPr/>
          </p:nvSpPr>
          <p:spPr>
            <a:xfrm>
              <a:off x="63077" y="2661716"/>
              <a:ext cx="2811988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각 구역별 클리어 목표 존재 개수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EC46233E-85DB-E17D-F519-81A826D41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09274"/>
              </p:ext>
            </p:extLst>
          </p:nvPr>
        </p:nvGraphicFramePr>
        <p:xfrm>
          <a:off x="675630" y="1838651"/>
          <a:ext cx="3403708" cy="13739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425">
                  <a:extLst>
                    <a:ext uri="{9D8B030D-6E8A-4147-A177-3AD203B41FA5}">
                      <a16:colId xmlns:a16="http://schemas.microsoft.com/office/drawing/2014/main" val="1155153450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1532234053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264210307"/>
                    </a:ext>
                  </a:extLst>
                </a:gridCol>
                <a:gridCol w="985761">
                  <a:extLst>
                    <a:ext uri="{9D8B030D-6E8A-4147-A177-3AD203B41FA5}">
                      <a16:colId xmlns:a16="http://schemas.microsoft.com/office/drawing/2014/main" val="4140422237"/>
                    </a:ext>
                  </a:extLst>
                </a:gridCol>
              </a:tblGrid>
              <a:tr h="285921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bg1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- 1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석판 </a:t>
                      </a:r>
                      <a:r>
                        <a:rPr lang="en-US" altLang="ko-KR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– 2</a:t>
                      </a:r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단계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동물 석판</a:t>
                      </a: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069238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098689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808154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0.3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9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335996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4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96763"/>
                  </a:ext>
                </a:extLst>
              </a:tr>
              <a:tr h="2176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0.5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12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5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dirty="0">
                          <a:solidFill>
                            <a:srgbClr val="7F7B7B"/>
                          </a:solidFill>
                          <a:latin typeface="Noto Sans KR" panose="020B0200000000000000" pitchFamily="50" charset="-127"/>
                          <a:ea typeface="Noto Sans KR" panose="020B0200000000000000" pitchFamily="50" charset="-127"/>
                        </a:rPr>
                        <a:t>2</a:t>
                      </a:r>
                      <a:endParaRPr lang="ko-KR" altLang="en-US" sz="900" b="1" dirty="0">
                        <a:solidFill>
                          <a:srgbClr val="7F7B7B"/>
                        </a:solidFill>
                        <a:latin typeface="Noto Sans KR" panose="020B0200000000000000" pitchFamily="50" charset="-127"/>
                        <a:ea typeface="Noto Sans KR" panose="020B0200000000000000" pitchFamily="50" charset="-127"/>
                      </a:endParaRPr>
                    </a:p>
                  </a:txBody>
                  <a:tcPr marL="70502" marR="70502" marT="35250" marB="35250"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698856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DC342A-B200-653E-DD74-2692516C2282}"/>
              </a:ext>
            </a:extLst>
          </p:cNvPr>
          <p:cNvGrpSpPr/>
          <p:nvPr/>
        </p:nvGrpSpPr>
        <p:grpSpPr>
          <a:xfrm>
            <a:off x="63077" y="3366629"/>
            <a:ext cx="6203942" cy="1789758"/>
            <a:chOff x="86289" y="1640395"/>
            <a:chExt cx="6203942" cy="178975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1FA31-3960-0ABD-3A44-F0092C85ABF0}"/>
                </a:ext>
              </a:extLst>
            </p:cNvPr>
            <p:cNvSpPr txBox="1"/>
            <p:nvPr/>
          </p:nvSpPr>
          <p:spPr>
            <a:xfrm>
              <a:off x="345931" y="1640395"/>
              <a:ext cx="2379177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5.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 배치 종류 파악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7F991EB-C25C-794E-10D3-A059C5A224E0}"/>
                </a:ext>
              </a:extLst>
            </p:cNvPr>
            <p:cNvSpPr txBox="1"/>
            <p:nvPr/>
          </p:nvSpPr>
          <p:spPr>
            <a:xfrm>
              <a:off x="86289" y="1950469"/>
              <a:ext cx="326082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파괴횟수 가중치 값 별 장애물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2D6C1-CB91-7485-5D20-5A29B354DE8E}"/>
                </a:ext>
              </a:extLst>
            </p:cNvPr>
            <p:cNvSpPr txBox="1"/>
            <p:nvPr/>
          </p:nvSpPr>
          <p:spPr>
            <a:xfrm>
              <a:off x="86289" y="2228006"/>
              <a:ext cx="293061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–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동물 석판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E18AB5C-E72D-1FF4-18AE-9040607B54F9}"/>
                </a:ext>
              </a:extLst>
            </p:cNvPr>
            <p:cNvSpPr txBox="1"/>
            <p:nvPr/>
          </p:nvSpPr>
          <p:spPr>
            <a:xfrm>
              <a:off x="86289" y="2689671"/>
              <a:ext cx="3398687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및 장애물 가중치 요소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중복 적용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54AA636-1633-EE92-C424-CDF4D0467028}"/>
                </a:ext>
              </a:extLst>
            </p:cNvPr>
            <p:cNvSpPr txBox="1"/>
            <p:nvPr/>
          </p:nvSpPr>
          <p:spPr>
            <a:xfrm>
              <a:off x="86289" y="2968488"/>
              <a:ext cx="6203942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환경요소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: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구멍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가중치 장애물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사과나무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잡기돌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/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AB85609B-4805-6DCE-CA8D-C5B76D8EB0D5}"/>
              </a:ext>
            </a:extLst>
          </p:cNvPr>
          <p:cNvGrpSpPr/>
          <p:nvPr/>
        </p:nvGrpSpPr>
        <p:grpSpPr>
          <a:xfrm>
            <a:off x="72421" y="5310424"/>
            <a:ext cx="6192721" cy="1412321"/>
            <a:chOff x="86289" y="1640395"/>
            <a:chExt cx="6192721" cy="141232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32ED99D-A551-0B98-9796-5785C98D793C}"/>
                </a:ext>
              </a:extLst>
            </p:cNvPr>
            <p:cNvSpPr txBox="1"/>
            <p:nvPr/>
          </p:nvSpPr>
          <p:spPr>
            <a:xfrm>
              <a:off x="345931" y="1640395"/>
              <a:ext cx="2759089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6.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적용을 통한 난이도 분석 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7A0E49-C121-3B3F-1F0F-2F1F02F42B0E}"/>
                </a:ext>
              </a:extLst>
            </p:cNvPr>
            <p:cNvSpPr txBox="1"/>
            <p:nvPr/>
          </p:nvSpPr>
          <p:spPr>
            <a:xfrm>
              <a:off x="86289" y="1950469"/>
              <a:ext cx="139493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계산식 적용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767AEB4-22A7-F3BA-D3A7-CFFCC1BD2DF3}"/>
                </a:ext>
              </a:extLst>
            </p:cNvPr>
            <p:cNvSpPr txBox="1"/>
            <p:nvPr/>
          </p:nvSpPr>
          <p:spPr>
            <a:xfrm>
              <a:off x="86289" y="2225171"/>
              <a:ext cx="619272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기본 가중치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횟수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환경요소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+ (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유무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*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체력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A42128-4F83-B8FD-590D-9ABB0CCE3560}"/>
                </a:ext>
              </a:extLst>
            </p:cNvPr>
            <p:cNvSpPr txBox="1"/>
            <p:nvPr/>
          </p:nvSpPr>
          <p:spPr>
            <a:xfrm>
              <a:off x="86289" y="2501015"/>
              <a:ext cx="1069524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결과값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50EA3F4-18C8-E6C7-DE90-C4F0FA2BF2A0}"/>
                </a:ext>
              </a:extLst>
            </p:cNvPr>
            <p:cNvSpPr txBox="1"/>
            <p:nvPr/>
          </p:nvSpPr>
          <p:spPr>
            <a:xfrm>
              <a:off x="86289" y="2775717"/>
              <a:ext cx="120898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- 47.5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점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DCBB3615-0094-8C84-1C56-3B25D268D550}"/>
              </a:ext>
            </a:extLst>
          </p:cNvPr>
          <p:cNvGrpSpPr/>
          <p:nvPr/>
        </p:nvGrpSpPr>
        <p:grpSpPr>
          <a:xfrm>
            <a:off x="7812978" y="517592"/>
            <a:ext cx="2863392" cy="3117778"/>
            <a:chOff x="5259458" y="1964382"/>
            <a:chExt cx="2863392" cy="3117778"/>
          </a:xfrm>
        </p:grpSpPr>
        <p:sp>
          <p:nvSpPr>
            <p:cNvPr id="106" name="TextBox 1">
              <a:extLst>
                <a:ext uri="{FF2B5EF4-FFF2-40B4-BE49-F238E27FC236}">
                  <a16:creationId xmlns:a16="http://schemas.microsoft.com/office/drawing/2014/main" id="{7237A496-CD39-918E-B53C-0B8DE3AF3C0F}"/>
                </a:ext>
              </a:extLst>
            </p:cNvPr>
            <p:cNvSpPr txBox="1"/>
            <p:nvPr/>
          </p:nvSpPr>
          <p:spPr>
            <a:xfrm>
              <a:off x="5358697" y="4835939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가중치 영역 내 클리어 목표 배치 범위</a:t>
              </a:r>
            </a:p>
          </p:txBody>
        </p: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6E3008A5-D49B-CBFC-BE9A-3E8F1B1786D2}"/>
                </a:ext>
              </a:extLst>
            </p:cNvPr>
            <p:cNvGrpSpPr/>
            <p:nvPr/>
          </p:nvGrpSpPr>
          <p:grpSpPr>
            <a:xfrm>
              <a:off x="5259458" y="1964382"/>
              <a:ext cx="2863392" cy="2862754"/>
              <a:chOff x="5095094" y="1800054"/>
              <a:chExt cx="3192119" cy="3191409"/>
            </a:xfrm>
          </p:grpSpPr>
          <p:pic>
            <p:nvPicPr>
              <p:cNvPr id="5" name="그림 4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3A8D07D-EB89-FA4D-9165-DAF15246C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5095094" y="1800243"/>
                <a:ext cx="3185898" cy="3191033"/>
              </a:xfrm>
              <a:prstGeom prst="rect">
                <a:avLst/>
              </a:prstGeom>
            </p:spPr>
          </p:pic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772113A3-7654-673A-FBB1-0CC5596BCAA3}"/>
                  </a:ext>
                </a:extLst>
              </p:cNvPr>
              <p:cNvSpPr/>
              <p:nvPr/>
            </p:nvSpPr>
            <p:spPr>
              <a:xfrm>
                <a:off x="5099756" y="1801742"/>
                <a:ext cx="3187457" cy="3183823"/>
              </a:xfrm>
              <a:custGeom>
                <a:avLst/>
                <a:gdLst>
                  <a:gd name="connsiteX0" fmla="*/ 2491523 w 3187457"/>
                  <a:gd name="connsiteY0" fmla="*/ 2445882 h 3183823"/>
                  <a:gd name="connsiteX1" fmla="*/ 3183157 w 3187457"/>
                  <a:gd name="connsiteY1" fmla="*/ 2445882 h 3183823"/>
                  <a:gd name="connsiteX2" fmla="*/ 3183157 w 3187457"/>
                  <a:gd name="connsiteY2" fmla="*/ 3183823 h 3183823"/>
                  <a:gd name="connsiteX3" fmla="*/ 2491523 w 3187457"/>
                  <a:gd name="connsiteY3" fmla="*/ 3183823 h 3183823"/>
                  <a:gd name="connsiteX4" fmla="*/ 3893 w 3187457"/>
                  <a:gd name="connsiteY4" fmla="*/ 2445882 h 3183823"/>
                  <a:gd name="connsiteX5" fmla="*/ 695527 w 3187457"/>
                  <a:gd name="connsiteY5" fmla="*/ 2445882 h 3183823"/>
                  <a:gd name="connsiteX6" fmla="*/ 695527 w 3187457"/>
                  <a:gd name="connsiteY6" fmla="*/ 3183823 h 3183823"/>
                  <a:gd name="connsiteX7" fmla="*/ 3893 w 3187457"/>
                  <a:gd name="connsiteY7" fmla="*/ 3183823 h 3183823"/>
                  <a:gd name="connsiteX8" fmla="*/ 2468602 w 3187457"/>
                  <a:gd name="connsiteY8" fmla="*/ 1397304 h 3183823"/>
                  <a:gd name="connsiteX9" fmla="*/ 2468602 w 3187457"/>
                  <a:gd name="connsiteY9" fmla="*/ 1734710 h 3183823"/>
                  <a:gd name="connsiteX10" fmla="*/ 2815146 w 3187457"/>
                  <a:gd name="connsiteY10" fmla="*/ 1734710 h 3183823"/>
                  <a:gd name="connsiteX11" fmla="*/ 2815146 w 3187457"/>
                  <a:gd name="connsiteY11" fmla="*/ 1397304 h 3183823"/>
                  <a:gd name="connsiteX12" fmla="*/ 348981 w 3187457"/>
                  <a:gd name="connsiteY12" fmla="*/ 698652 h 3183823"/>
                  <a:gd name="connsiteX13" fmla="*/ 348981 w 3187457"/>
                  <a:gd name="connsiteY13" fmla="*/ 1037544 h 3183823"/>
                  <a:gd name="connsiteX14" fmla="*/ 707969 w 3187457"/>
                  <a:gd name="connsiteY14" fmla="*/ 1037544 h 3183823"/>
                  <a:gd name="connsiteX15" fmla="*/ 707969 w 3187457"/>
                  <a:gd name="connsiteY15" fmla="*/ 698652 h 3183823"/>
                  <a:gd name="connsiteX16" fmla="*/ 3892 w 3187457"/>
                  <a:gd name="connsiteY16" fmla="*/ 0 h 3183823"/>
                  <a:gd name="connsiteX17" fmla="*/ 3164901 w 3187457"/>
                  <a:gd name="connsiteY17" fmla="*/ 0 h 3183823"/>
                  <a:gd name="connsiteX18" fmla="*/ 3164901 w 3187457"/>
                  <a:gd name="connsiteY18" fmla="*/ 338892 h 3183823"/>
                  <a:gd name="connsiteX19" fmla="*/ 3164901 w 3187457"/>
                  <a:gd name="connsiteY19" fmla="*/ 359760 h 3183823"/>
                  <a:gd name="connsiteX20" fmla="*/ 3164901 w 3187457"/>
                  <a:gd name="connsiteY20" fmla="*/ 683617 h 3183823"/>
                  <a:gd name="connsiteX21" fmla="*/ 3164901 w 3187457"/>
                  <a:gd name="connsiteY21" fmla="*/ 698652 h 3183823"/>
                  <a:gd name="connsiteX22" fmla="*/ 3164901 w 3187457"/>
                  <a:gd name="connsiteY22" fmla="*/ 1037544 h 3183823"/>
                  <a:gd name="connsiteX23" fmla="*/ 3181236 w 3187457"/>
                  <a:gd name="connsiteY23" fmla="*/ 1037544 h 3183823"/>
                  <a:gd name="connsiteX24" fmla="*/ 3181236 w 3187457"/>
                  <a:gd name="connsiteY24" fmla="*/ 1380783 h 3183823"/>
                  <a:gd name="connsiteX25" fmla="*/ 3187457 w 3187457"/>
                  <a:gd name="connsiteY25" fmla="*/ 1380783 h 3183823"/>
                  <a:gd name="connsiteX26" fmla="*/ 3187457 w 3187457"/>
                  <a:gd name="connsiteY26" fmla="*/ 1734710 h 3183823"/>
                  <a:gd name="connsiteX27" fmla="*/ 3187457 w 3187457"/>
                  <a:gd name="connsiteY27" fmla="*/ 1740543 h 3183823"/>
                  <a:gd name="connsiteX28" fmla="*/ 3187457 w 3187457"/>
                  <a:gd name="connsiteY28" fmla="*/ 2094470 h 3183823"/>
                  <a:gd name="connsiteX29" fmla="*/ 3892 w 3187457"/>
                  <a:gd name="connsiteY29" fmla="*/ 2094470 h 3183823"/>
                  <a:gd name="connsiteX30" fmla="*/ 3892 w 3187457"/>
                  <a:gd name="connsiteY30" fmla="*/ 1740543 h 3183823"/>
                  <a:gd name="connsiteX31" fmla="*/ 0 w 3187457"/>
                  <a:gd name="connsiteY31" fmla="*/ 1740543 h 3183823"/>
                  <a:gd name="connsiteX32" fmla="*/ 0 w 3187457"/>
                  <a:gd name="connsiteY32" fmla="*/ 1397304 h 3183823"/>
                  <a:gd name="connsiteX33" fmla="*/ 0 w 3187457"/>
                  <a:gd name="connsiteY33" fmla="*/ 1380783 h 3183823"/>
                  <a:gd name="connsiteX34" fmla="*/ 0 w 3187457"/>
                  <a:gd name="connsiteY34" fmla="*/ 1043377 h 3183823"/>
                  <a:gd name="connsiteX35" fmla="*/ 0 w 3187457"/>
                  <a:gd name="connsiteY35" fmla="*/ 1037544 h 3183823"/>
                  <a:gd name="connsiteX36" fmla="*/ 0 w 3187457"/>
                  <a:gd name="connsiteY36" fmla="*/ 683617 h 3183823"/>
                  <a:gd name="connsiteX37" fmla="*/ 3892 w 3187457"/>
                  <a:gd name="connsiteY37" fmla="*/ 683617 h 3183823"/>
                  <a:gd name="connsiteX38" fmla="*/ 3892 w 3187457"/>
                  <a:gd name="connsiteY38" fmla="*/ 359760 h 3183823"/>
                  <a:gd name="connsiteX39" fmla="*/ 3892 w 3187457"/>
                  <a:gd name="connsiteY39" fmla="*/ 338892 h 318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87457" h="3183823">
                    <a:moveTo>
                      <a:pt x="2491523" y="2445882"/>
                    </a:moveTo>
                    <a:lnTo>
                      <a:pt x="3183157" y="2445882"/>
                    </a:lnTo>
                    <a:lnTo>
                      <a:pt x="3183157" y="3183823"/>
                    </a:lnTo>
                    <a:lnTo>
                      <a:pt x="2491523" y="3183823"/>
                    </a:lnTo>
                    <a:close/>
                    <a:moveTo>
                      <a:pt x="3893" y="2445882"/>
                    </a:moveTo>
                    <a:lnTo>
                      <a:pt x="695527" y="2445882"/>
                    </a:lnTo>
                    <a:lnTo>
                      <a:pt x="695527" y="3183823"/>
                    </a:lnTo>
                    <a:lnTo>
                      <a:pt x="3893" y="3183823"/>
                    </a:lnTo>
                    <a:close/>
                    <a:moveTo>
                      <a:pt x="2468602" y="1397304"/>
                    </a:moveTo>
                    <a:lnTo>
                      <a:pt x="2468602" y="1734710"/>
                    </a:lnTo>
                    <a:lnTo>
                      <a:pt x="2815146" y="1734710"/>
                    </a:lnTo>
                    <a:lnTo>
                      <a:pt x="2815146" y="1397304"/>
                    </a:lnTo>
                    <a:close/>
                    <a:moveTo>
                      <a:pt x="348981" y="698652"/>
                    </a:moveTo>
                    <a:lnTo>
                      <a:pt x="348981" y="1037544"/>
                    </a:lnTo>
                    <a:lnTo>
                      <a:pt x="707969" y="1037544"/>
                    </a:lnTo>
                    <a:lnTo>
                      <a:pt x="707969" y="698652"/>
                    </a:lnTo>
                    <a:close/>
                    <a:moveTo>
                      <a:pt x="3892" y="0"/>
                    </a:moveTo>
                    <a:lnTo>
                      <a:pt x="3164901" y="0"/>
                    </a:lnTo>
                    <a:lnTo>
                      <a:pt x="3164901" y="338892"/>
                    </a:lnTo>
                    <a:lnTo>
                      <a:pt x="3164901" y="359760"/>
                    </a:lnTo>
                    <a:lnTo>
                      <a:pt x="3164901" y="683617"/>
                    </a:lnTo>
                    <a:lnTo>
                      <a:pt x="3164901" y="698652"/>
                    </a:lnTo>
                    <a:lnTo>
                      <a:pt x="3164901" y="1037544"/>
                    </a:lnTo>
                    <a:lnTo>
                      <a:pt x="3181236" y="1037544"/>
                    </a:lnTo>
                    <a:lnTo>
                      <a:pt x="3181236" y="1380783"/>
                    </a:lnTo>
                    <a:lnTo>
                      <a:pt x="3187457" y="1380783"/>
                    </a:lnTo>
                    <a:lnTo>
                      <a:pt x="3187457" y="1734710"/>
                    </a:lnTo>
                    <a:lnTo>
                      <a:pt x="3187457" y="1740543"/>
                    </a:lnTo>
                    <a:lnTo>
                      <a:pt x="3187457" y="2094470"/>
                    </a:lnTo>
                    <a:lnTo>
                      <a:pt x="3892" y="2094470"/>
                    </a:lnTo>
                    <a:lnTo>
                      <a:pt x="3892" y="1740543"/>
                    </a:lnTo>
                    <a:lnTo>
                      <a:pt x="0" y="1740543"/>
                    </a:lnTo>
                    <a:lnTo>
                      <a:pt x="0" y="1397304"/>
                    </a:lnTo>
                    <a:lnTo>
                      <a:pt x="0" y="1380783"/>
                    </a:lnTo>
                    <a:lnTo>
                      <a:pt x="0" y="1043377"/>
                    </a:lnTo>
                    <a:lnTo>
                      <a:pt x="0" y="1037544"/>
                    </a:lnTo>
                    <a:lnTo>
                      <a:pt x="0" y="683617"/>
                    </a:lnTo>
                    <a:lnTo>
                      <a:pt x="3892" y="683617"/>
                    </a:lnTo>
                    <a:lnTo>
                      <a:pt x="3892" y="359760"/>
                    </a:lnTo>
                    <a:lnTo>
                      <a:pt x="3892" y="338892"/>
                    </a:lnTo>
                    <a:close/>
                  </a:path>
                </a:pathLst>
              </a:custGeom>
              <a:solidFill>
                <a:srgbClr val="F4B400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351EDB4-DC63-9C0F-071F-D6A67CD0AC19}"/>
                  </a:ext>
                </a:extLst>
              </p:cNvPr>
              <p:cNvSpPr/>
              <p:nvPr/>
            </p:nvSpPr>
            <p:spPr>
              <a:xfrm>
                <a:off x="5107540" y="1800054"/>
                <a:ext cx="3161009" cy="319140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F735486-C1F1-6346-94D8-D6ABAC76E50F}"/>
                  </a:ext>
                </a:extLst>
              </p:cNvPr>
              <p:cNvSpPr/>
              <p:nvPr/>
            </p:nvSpPr>
            <p:spPr>
              <a:xfrm>
                <a:off x="5461180" y="2131806"/>
                <a:ext cx="2453726" cy="247926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60D7977-8774-2A97-4D60-3631C65E0A78}"/>
                  </a:ext>
                </a:extLst>
              </p:cNvPr>
              <p:cNvSpPr/>
              <p:nvPr/>
            </p:nvSpPr>
            <p:spPr>
              <a:xfrm>
                <a:off x="5807725" y="2520360"/>
                <a:ext cx="1760633" cy="1750796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012A9031-1B6B-98DF-015B-AB63F11E8C22}"/>
                  </a:ext>
                </a:extLst>
              </p:cNvPr>
              <p:cNvSpPr/>
              <p:nvPr/>
            </p:nvSpPr>
            <p:spPr>
              <a:xfrm>
                <a:off x="6162326" y="2845306"/>
                <a:ext cx="1051431" cy="1049358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A3BEAA2E-8740-1B4F-AFCE-AA82C10C69F1}"/>
                  </a:ext>
                </a:extLst>
              </p:cNvPr>
              <p:cNvSpPr/>
              <p:nvPr/>
            </p:nvSpPr>
            <p:spPr>
              <a:xfrm>
                <a:off x="6517622" y="3205062"/>
                <a:ext cx="340834" cy="337129"/>
              </a:xfrm>
              <a:prstGeom prst="rect">
                <a:avLst/>
              </a:prstGeom>
              <a:noFill/>
              <a:ln w="38100">
                <a:solidFill>
                  <a:srgbClr val="FF6B6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84185F36-861D-D9A8-9F81-0998399A0605}"/>
              </a:ext>
            </a:extLst>
          </p:cNvPr>
          <p:cNvGrpSpPr/>
          <p:nvPr/>
        </p:nvGrpSpPr>
        <p:grpSpPr>
          <a:xfrm>
            <a:off x="7807784" y="3677744"/>
            <a:ext cx="2873782" cy="3113931"/>
            <a:chOff x="7807784" y="3677744"/>
            <a:chExt cx="2873782" cy="3113931"/>
          </a:xfrm>
        </p:grpSpPr>
        <p:sp>
          <p:nvSpPr>
            <p:cNvPr id="51" name="TextBox 1">
              <a:extLst>
                <a:ext uri="{FF2B5EF4-FFF2-40B4-BE49-F238E27FC236}">
                  <a16:creationId xmlns:a16="http://schemas.microsoft.com/office/drawing/2014/main" id="{59E3DD02-475C-4CCE-181B-9F8928744782}"/>
                </a:ext>
              </a:extLst>
            </p:cNvPr>
            <p:cNvSpPr txBox="1"/>
            <p:nvPr/>
          </p:nvSpPr>
          <p:spPr>
            <a:xfrm>
              <a:off x="7918011" y="6545454"/>
              <a:ext cx="26586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환경요소 및 장애물 배치 범위</a:t>
              </a:r>
            </a:p>
          </p:txBody>
        </p:sp>
        <p:grpSp>
          <p:nvGrpSpPr>
            <p:cNvPr id="156" name="그룹 155">
              <a:extLst>
                <a:ext uri="{FF2B5EF4-FFF2-40B4-BE49-F238E27FC236}">
                  <a16:creationId xmlns:a16="http://schemas.microsoft.com/office/drawing/2014/main" id="{0603AB98-9621-9EC6-E59F-0496CC631D21}"/>
                </a:ext>
              </a:extLst>
            </p:cNvPr>
            <p:cNvGrpSpPr/>
            <p:nvPr/>
          </p:nvGrpSpPr>
          <p:grpSpPr>
            <a:xfrm>
              <a:off x="7807784" y="3677744"/>
              <a:ext cx="2873782" cy="2862414"/>
              <a:chOff x="7807784" y="3677744"/>
              <a:chExt cx="2873782" cy="2862414"/>
            </a:xfrm>
          </p:grpSpPr>
          <p:pic>
            <p:nvPicPr>
              <p:cNvPr id="53" name="그림 52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4972DE09-F7FB-D099-A7F7-BBFED4E4E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44" t="29928" r="887" b="24636"/>
              <a:stretch/>
            </p:blipFill>
            <p:spPr>
              <a:xfrm>
                <a:off x="7818177" y="3677744"/>
                <a:ext cx="2857808" cy="2862414"/>
              </a:xfrm>
              <a:prstGeom prst="rect">
                <a:avLst/>
              </a:prstGeom>
            </p:spPr>
          </p:pic>
          <p:sp>
            <p:nvSpPr>
              <p:cNvPr id="155" name="자유형: 도형 154">
                <a:extLst>
                  <a:ext uri="{FF2B5EF4-FFF2-40B4-BE49-F238E27FC236}">
                    <a16:creationId xmlns:a16="http://schemas.microsoft.com/office/drawing/2014/main" id="{60966A45-B534-34C6-E6AE-9D9B115A54AD}"/>
                  </a:ext>
                </a:extLst>
              </p:cNvPr>
              <p:cNvSpPr/>
              <p:nvPr/>
            </p:nvSpPr>
            <p:spPr>
              <a:xfrm rot="5400000">
                <a:off x="7819695" y="3670782"/>
                <a:ext cx="2849959" cy="2873782"/>
              </a:xfrm>
              <a:custGeom>
                <a:avLst/>
                <a:gdLst>
                  <a:gd name="connsiteX0" fmla="*/ 1871901 w 2849959"/>
                  <a:gd name="connsiteY0" fmla="*/ 2873267 h 2873782"/>
                  <a:gd name="connsiteX1" fmla="*/ 1871901 w 2849959"/>
                  <a:gd name="connsiteY1" fmla="*/ 2539375 h 2873782"/>
                  <a:gd name="connsiteX2" fmla="*/ 2849959 w 2849959"/>
                  <a:gd name="connsiteY2" fmla="*/ 2539375 h 2873782"/>
                  <a:gd name="connsiteX3" fmla="*/ 2849959 w 2849959"/>
                  <a:gd name="connsiteY3" fmla="*/ 2873267 h 2873782"/>
                  <a:gd name="connsiteX4" fmla="*/ 1256276 w 2849959"/>
                  <a:gd name="connsiteY4" fmla="*/ 972374 h 2873782"/>
                  <a:gd name="connsiteX5" fmla="*/ 1256276 w 2849959"/>
                  <a:gd name="connsiteY5" fmla="*/ 637451 h 2873782"/>
                  <a:gd name="connsiteX6" fmla="*/ 1545935 w 2849959"/>
                  <a:gd name="connsiteY6" fmla="*/ 637451 h 2873782"/>
                  <a:gd name="connsiteX7" fmla="*/ 1545935 w 2849959"/>
                  <a:gd name="connsiteY7" fmla="*/ 0 h 2873782"/>
                  <a:gd name="connsiteX8" fmla="*/ 1879827 w 2849959"/>
                  <a:gd name="connsiteY8" fmla="*/ 0 h 2873782"/>
                  <a:gd name="connsiteX9" fmla="*/ 1879827 w 2849959"/>
                  <a:gd name="connsiteY9" fmla="*/ 10775 h 2873782"/>
                  <a:gd name="connsiteX10" fmla="*/ 2849959 w 2849959"/>
                  <a:gd name="connsiteY10" fmla="*/ 10775 h 2873782"/>
                  <a:gd name="connsiteX11" fmla="*/ 2849959 w 2849959"/>
                  <a:gd name="connsiteY11" fmla="*/ 344667 h 2873782"/>
                  <a:gd name="connsiteX12" fmla="*/ 1879827 w 2849959"/>
                  <a:gd name="connsiteY12" fmla="*/ 344667 h 2873782"/>
                  <a:gd name="connsiteX13" fmla="*/ 1879827 w 2849959"/>
                  <a:gd name="connsiteY13" fmla="*/ 637451 h 2873782"/>
                  <a:gd name="connsiteX14" fmla="*/ 1553864 w 2849959"/>
                  <a:gd name="connsiteY14" fmla="*/ 637451 h 2873782"/>
                  <a:gd name="connsiteX15" fmla="*/ 1553864 w 2849959"/>
                  <a:gd name="connsiteY15" fmla="*/ 972374 h 2873782"/>
                  <a:gd name="connsiteX16" fmla="*/ 1256276 w 2849959"/>
                  <a:gd name="connsiteY16" fmla="*/ 2236901 h 2873782"/>
                  <a:gd name="connsiteX17" fmla="*/ 1256276 w 2849959"/>
                  <a:gd name="connsiteY17" fmla="*/ 1901978 h 2873782"/>
                  <a:gd name="connsiteX18" fmla="*/ 1538006 w 2849959"/>
                  <a:gd name="connsiteY18" fmla="*/ 1901978 h 2873782"/>
                  <a:gd name="connsiteX19" fmla="*/ 1538006 w 2849959"/>
                  <a:gd name="connsiteY19" fmla="*/ 977954 h 2873782"/>
                  <a:gd name="connsiteX20" fmla="*/ 1871898 w 2849959"/>
                  <a:gd name="connsiteY20" fmla="*/ 977954 h 2873782"/>
                  <a:gd name="connsiteX21" fmla="*/ 1871898 w 2849959"/>
                  <a:gd name="connsiteY21" fmla="*/ 1911259 h 2873782"/>
                  <a:gd name="connsiteX22" fmla="*/ 1553864 w 2849959"/>
                  <a:gd name="connsiteY22" fmla="*/ 1911259 h 2873782"/>
                  <a:gd name="connsiteX23" fmla="*/ 1553864 w 2849959"/>
                  <a:gd name="connsiteY23" fmla="*/ 2234045 h 2873782"/>
                  <a:gd name="connsiteX24" fmla="*/ 1871898 w 2849959"/>
                  <a:gd name="connsiteY24" fmla="*/ 2234045 h 2873782"/>
                  <a:gd name="connsiteX25" fmla="*/ 1871898 w 2849959"/>
                  <a:gd name="connsiteY25" fmla="*/ 2871496 h 2873782"/>
                  <a:gd name="connsiteX26" fmla="*/ 1538006 w 2849959"/>
                  <a:gd name="connsiteY26" fmla="*/ 2871496 h 2873782"/>
                  <a:gd name="connsiteX27" fmla="*/ 1538006 w 2849959"/>
                  <a:gd name="connsiteY27" fmla="*/ 2236901 h 2873782"/>
                  <a:gd name="connsiteX28" fmla="*/ 620788 w 2849959"/>
                  <a:gd name="connsiteY28" fmla="*/ 967238 h 2873782"/>
                  <a:gd name="connsiteX29" fmla="*/ 620788 w 2849959"/>
                  <a:gd name="connsiteY29" fmla="*/ 632315 h 2873782"/>
                  <a:gd name="connsiteX30" fmla="*/ 906716 w 2849959"/>
                  <a:gd name="connsiteY30" fmla="*/ 632315 h 2873782"/>
                  <a:gd name="connsiteX31" fmla="*/ 906716 w 2849959"/>
                  <a:gd name="connsiteY31" fmla="*/ 334923 h 2873782"/>
                  <a:gd name="connsiteX32" fmla="*/ 620788 w 2849959"/>
                  <a:gd name="connsiteY32" fmla="*/ 334923 h 2873782"/>
                  <a:gd name="connsiteX33" fmla="*/ 620788 w 2849959"/>
                  <a:gd name="connsiteY33" fmla="*/ 0 h 2873782"/>
                  <a:gd name="connsiteX34" fmla="*/ 906716 w 2849959"/>
                  <a:gd name="connsiteY34" fmla="*/ 0 h 2873782"/>
                  <a:gd name="connsiteX35" fmla="*/ 918376 w 2849959"/>
                  <a:gd name="connsiteY35" fmla="*/ 0 h 2873782"/>
                  <a:gd name="connsiteX36" fmla="*/ 1240608 w 2849959"/>
                  <a:gd name="connsiteY36" fmla="*/ 0 h 2873782"/>
                  <a:gd name="connsiteX37" fmla="*/ 1240608 w 2849959"/>
                  <a:gd name="connsiteY37" fmla="*/ 637451 h 2873782"/>
                  <a:gd name="connsiteX38" fmla="*/ 918376 w 2849959"/>
                  <a:gd name="connsiteY38" fmla="*/ 637451 h 2873782"/>
                  <a:gd name="connsiteX39" fmla="*/ 918376 w 2849959"/>
                  <a:gd name="connsiteY39" fmla="*/ 967238 h 2873782"/>
                  <a:gd name="connsiteX40" fmla="*/ 0 w 2849959"/>
                  <a:gd name="connsiteY40" fmla="*/ 954491 h 2873782"/>
                  <a:gd name="connsiteX41" fmla="*/ 0 w 2849959"/>
                  <a:gd name="connsiteY41" fmla="*/ 619568 h 2873782"/>
                  <a:gd name="connsiteX42" fmla="*/ 281600 w 2849959"/>
                  <a:gd name="connsiteY42" fmla="*/ 619568 h 2873782"/>
                  <a:gd name="connsiteX43" fmla="*/ 281600 w 2849959"/>
                  <a:gd name="connsiteY43" fmla="*/ 334923 h 2873782"/>
                  <a:gd name="connsiteX44" fmla="*/ 0 w 2849959"/>
                  <a:gd name="connsiteY44" fmla="*/ 334923 h 2873782"/>
                  <a:gd name="connsiteX45" fmla="*/ 0 w 2849959"/>
                  <a:gd name="connsiteY45" fmla="*/ 0 h 2873782"/>
                  <a:gd name="connsiteX46" fmla="*/ 281600 w 2849959"/>
                  <a:gd name="connsiteY46" fmla="*/ 0 h 2873782"/>
                  <a:gd name="connsiteX47" fmla="*/ 297588 w 2849959"/>
                  <a:gd name="connsiteY47" fmla="*/ 0 h 2873782"/>
                  <a:gd name="connsiteX48" fmla="*/ 615492 w 2849959"/>
                  <a:gd name="connsiteY48" fmla="*/ 0 h 2873782"/>
                  <a:gd name="connsiteX49" fmla="*/ 615492 w 2849959"/>
                  <a:gd name="connsiteY49" fmla="*/ 637451 h 2873782"/>
                  <a:gd name="connsiteX50" fmla="*/ 297588 w 2849959"/>
                  <a:gd name="connsiteY50" fmla="*/ 637451 h 2873782"/>
                  <a:gd name="connsiteX51" fmla="*/ 297588 w 2849959"/>
                  <a:gd name="connsiteY51" fmla="*/ 954491 h 2873782"/>
                  <a:gd name="connsiteX52" fmla="*/ 0 w 2849959"/>
                  <a:gd name="connsiteY52" fmla="*/ 1601947 h 2873782"/>
                  <a:gd name="connsiteX53" fmla="*/ 0 w 2849959"/>
                  <a:gd name="connsiteY53" fmla="*/ 1267024 h 2873782"/>
                  <a:gd name="connsiteX54" fmla="*/ 289533 w 2849959"/>
                  <a:gd name="connsiteY54" fmla="*/ 1267024 h 2873782"/>
                  <a:gd name="connsiteX55" fmla="*/ 289533 w 2849959"/>
                  <a:gd name="connsiteY55" fmla="*/ 977954 h 2873782"/>
                  <a:gd name="connsiteX56" fmla="*/ 623425 w 2849959"/>
                  <a:gd name="connsiteY56" fmla="*/ 977954 h 2873782"/>
                  <a:gd name="connsiteX57" fmla="*/ 623425 w 2849959"/>
                  <a:gd name="connsiteY57" fmla="*/ 1901978 h 2873782"/>
                  <a:gd name="connsiteX58" fmla="*/ 903187 w 2849959"/>
                  <a:gd name="connsiteY58" fmla="*/ 1901978 h 2873782"/>
                  <a:gd name="connsiteX59" fmla="*/ 903187 w 2849959"/>
                  <a:gd name="connsiteY59" fmla="*/ 977954 h 2873782"/>
                  <a:gd name="connsiteX60" fmla="*/ 1237079 w 2849959"/>
                  <a:gd name="connsiteY60" fmla="*/ 977954 h 2873782"/>
                  <a:gd name="connsiteX61" fmla="*/ 1237079 w 2849959"/>
                  <a:gd name="connsiteY61" fmla="*/ 1911259 h 2873782"/>
                  <a:gd name="connsiteX62" fmla="*/ 918376 w 2849959"/>
                  <a:gd name="connsiteY62" fmla="*/ 1911259 h 2873782"/>
                  <a:gd name="connsiteX63" fmla="*/ 918376 w 2849959"/>
                  <a:gd name="connsiteY63" fmla="*/ 2234045 h 2873782"/>
                  <a:gd name="connsiteX64" fmla="*/ 1240608 w 2849959"/>
                  <a:gd name="connsiteY64" fmla="*/ 2234045 h 2873782"/>
                  <a:gd name="connsiteX65" fmla="*/ 1240608 w 2849959"/>
                  <a:gd name="connsiteY65" fmla="*/ 2871496 h 2873782"/>
                  <a:gd name="connsiteX66" fmla="*/ 906716 w 2849959"/>
                  <a:gd name="connsiteY66" fmla="*/ 2871496 h 2873782"/>
                  <a:gd name="connsiteX67" fmla="*/ 906716 w 2849959"/>
                  <a:gd name="connsiteY67" fmla="*/ 2236901 h 2873782"/>
                  <a:gd name="connsiteX68" fmla="*/ 620788 w 2849959"/>
                  <a:gd name="connsiteY68" fmla="*/ 2236901 h 2873782"/>
                  <a:gd name="connsiteX69" fmla="*/ 620788 w 2849959"/>
                  <a:gd name="connsiteY69" fmla="*/ 1911259 h 2873782"/>
                  <a:gd name="connsiteX70" fmla="*/ 289533 w 2849959"/>
                  <a:gd name="connsiteY70" fmla="*/ 1911259 h 2873782"/>
                  <a:gd name="connsiteX71" fmla="*/ 289533 w 2849959"/>
                  <a:gd name="connsiteY71" fmla="*/ 1601947 h 2873782"/>
                  <a:gd name="connsiteX72" fmla="*/ 0 w 2849959"/>
                  <a:gd name="connsiteY72" fmla="*/ 2873782 h 2873782"/>
                  <a:gd name="connsiteX73" fmla="*/ 0 w 2849959"/>
                  <a:gd name="connsiteY73" fmla="*/ 2538859 h 2873782"/>
                  <a:gd name="connsiteX74" fmla="*/ 281600 w 2849959"/>
                  <a:gd name="connsiteY74" fmla="*/ 2538859 h 2873782"/>
                  <a:gd name="connsiteX75" fmla="*/ 281600 w 2849959"/>
                  <a:gd name="connsiteY75" fmla="*/ 2255378 h 2873782"/>
                  <a:gd name="connsiteX76" fmla="*/ 0 w 2849959"/>
                  <a:gd name="connsiteY76" fmla="*/ 2255378 h 2873782"/>
                  <a:gd name="connsiteX77" fmla="*/ 0 w 2849959"/>
                  <a:gd name="connsiteY77" fmla="*/ 1920455 h 2873782"/>
                  <a:gd name="connsiteX78" fmla="*/ 297588 w 2849959"/>
                  <a:gd name="connsiteY78" fmla="*/ 1920455 h 2873782"/>
                  <a:gd name="connsiteX79" fmla="*/ 297588 w 2849959"/>
                  <a:gd name="connsiteY79" fmla="*/ 2234045 h 2873782"/>
                  <a:gd name="connsiteX80" fmla="*/ 615492 w 2849959"/>
                  <a:gd name="connsiteY80" fmla="*/ 2234045 h 2873782"/>
                  <a:gd name="connsiteX81" fmla="*/ 615492 w 2849959"/>
                  <a:gd name="connsiteY81" fmla="*/ 2871496 h 2873782"/>
                  <a:gd name="connsiteX82" fmla="*/ 297588 w 2849959"/>
                  <a:gd name="connsiteY82" fmla="*/ 2871496 h 2873782"/>
                  <a:gd name="connsiteX83" fmla="*/ 297588 w 2849959"/>
                  <a:gd name="connsiteY83" fmla="*/ 2873782 h 2873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2849959" h="2873782">
                    <a:moveTo>
                      <a:pt x="1871901" y="2873267"/>
                    </a:moveTo>
                    <a:lnTo>
                      <a:pt x="1871901" y="2539375"/>
                    </a:lnTo>
                    <a:lnTo>
                      <a:pt x="2849959" y="2539375"/>
                    </a:lnTo>
                    <a:lnTo>
                      <a:pt x="2849959" y="2873267"/>
                    </a:lnTo>
                    <a:close/>
                    <a:moveTo>
                      <a:pt x="1256276" y="972374"/>
                    </a:moveTo>
                    <a:lnTo>
                      <a:pt x="1256276" y="637451"/>
                    </a:lnTo>
                    <a:lnTo>
                      <a:pt x="1545935" y="637451"/>
                    </a:lnTo>
                    <a:lnTo>
                      <a:pt x="1545935" y="0"/>
                    </a:lnTo>
                    <a:lnTo>
                      <a:pt x="1879827" y="0"/>
                    </a:lnTo>
                    <a:lnTo>
                      <a:pt x="1879827" y="10775"/>
                    </a:lnTo>
                    <a:lnTo>
                      <a:pt x="2849959" y="10775"/>
                    </a:lnTo>
                    <a:lnTo>
                      <a:pt x="2849959" y="344667"/>
                    </a:lnTo>
                    <a:lnTo>
                      <a:pt x="1879827" y="344667"/>
                    </a:lnTo>
                    <a:lnTo>
                      <a:pt x="1879827" y="637451"/>
                    </a:lnTo>
                    <a:lnTo>
                      <a:pt x="1553864" y="637451"/>
                    </a:lnTo>
                    <a:lnTo>
                      <a:pt x="1553864" y="972374"/>
                    </a:lnTo>
                    <a:close/>
                    <a:moveTo>
                      <a:pt x="1256276" y="2236901"/>
                    </a:moveTo>
                    <a:lnTo>
                      <a:pt x="1256276" y="1901978"/>
                    </a:lnTo>
                    <a:lnTo>
                      <a:pt x="1538006" y="1901978"/>
                    </a:lnTo>
                    <a:lnTo>
                      <a:pt x="1538006" y="977954"/>
                    </a:lnTo>
                    <a:lnTo>
                      <a:pt x="1871898" y="977954"/>
                    </a:lnTo>
                    <a:lnTo>
                      <a:pt x="1871898" y="1911259"/>
                    </a:lnTo>
                    <a:lnTo>
                      <a:pt x="1553864" y="1911259"/>
                    </a:lnTo>
                    <a:lnTo>
                      <a:pt x="1553864" y="2234045"/>
                    </a:lnTo>
                    <a:lnTo>
                      <a:pt x="1871898" y="2234045"/>
                    </a:lnTo>
                    <a:lnTo>
                      <a:pt x="1871898" y="2871496"/>
                    </a:lnTo>
                    <a:lnTo>
                      <a:pt x="1538006" y="2871496"/>
                    </a:lnTo>
                    <a:lnTo>
                      <a:pt x="1538006" y="2236901"/>
                    </a:lnTo>
                    <a:close/>
                    <a:moveTo>
                      <a:pt x="620788" y="967238"/>
                    </a:moveTo>
                    <a:lnTo>
                      <a:pt x="620788" y="632315"/>
                    </a:lnTo>
                    <a:lnTo>
                      <a:pt x="906716" y="632315"/>
                    </a:lnTo>
                    <a:lnTo>
                      <a:pt x="906716" y="334923"/>
                    </a:lnTo>
                    <a:lnTo>
                      <a:pt x="620788" y="334923"/>
                    </a:lnTo>
                    <a:lnTo>
                      <a:pt x="620788" y="0"/>
                    </a:lnTo>
                    <a:lnTo>
                      <a:pt x="906716" y="0"/>
                    </a:lnTo>
                    <a:lnTo>
                      <a:pt x="918376" y="0"/>
                    </a:lnTo>
                    <a:lnTo>
                      <a:pt x="1240608" y="0"/>
                    </a:lnTo>
                    <a:lnTo>
                      <a:pt x="1240608" y="637451"/>
                    </a:lnTo>
                    <a:lnTo>
                      <a:pt x="918376" y="637451"/>
                    </a:lnTo>
                    <a:lnTo>
                      <a:pt x="918376" y="967238"/>
                    </a:lnTo>
                    <a:close/>
                    <a:moveTo>
                      <a:pt x="0" y="954491"/>
                    </a:moveTo>
                    <a:lnTo>
                      <a:pt x="0" y="619568"/>
                    </a:lnTo>
                    <a:lnTo>
                      <a:pt x="281600" y="619568"/>
                    </a:lnTo>
                    <a:lnTo>
                      <a:pt x="281600" y="334923"/>
                    </a:lnTo>
                    <a:lnTo>
                      <a:pt x="0" y="334923"/>
                    </a:lnTo>
                    <a:lnTo>
                      <a:pt x="0" y="0"/>
                    </a:lnTo>
                    <a:lnTo>
                      <a:pt x="281600" y="0"/>
                    </a:lnTo>
                    <a:lnTo>
                      <a:pt x="297588" y="0"/>
                    </a:lnTo>
                    <a:lnTo>
                      <a:pt x="615492" y="0"/>
                    </a:lnTo>
                    <a:lnTo>
                      <a:pt x="615492" y="637451"/>
                    </a:lnTo>
                    <a:lnTo>
                      <a:pt x="297588" y="637451"/>
                    </a:lnTo>
                    <a:lnTo>
                      <a:pt x="297588" y="954491"/>
                    </a:lnTo>
                    <a:close/>
                    <a:moveTo>
                      <a:pt x="0" y="1601947"/>
                    </a:moveTo>
                    <a:lnTo>
                      <a:pt x="0" y="1267024"/>
                    </a:lnTo>
                    <a:lnTo>
                      <a:pt x="289533" y="1267024"/>
                    </a:lnTo>
                    <a:lnTo>
                      <a:pt x="289533" y="977954"/>
                    </a:lnTo>
                    <a:lnTo>
                      <a:pt x="623425" y="977954"/>
                    </a:lnTo>
                    <a:lnTo>
                      <a:pt x="623425" y="1901978"/>
                    </a:lnTo>
                    <a:lnTo>
                      <a:pt x="903187" y="1901978"/>
                    </a:lnTo>
                    <a:lnTo>
                      <a:pt x="903187" y="977954"/>
                    </a:lnTo>
                    <a:lnTo>
                      <a:pt x="1237079" y="977954"/>
                    </a:lnTo>
                    <a:lnTo>
                      <a:pt x="1237079" y="1911259"/>
                    </a:lnTo>
                    <a:lnTo>
                      <a:pt x="918376" y="1911259"/>
                    </a:lnTo>
                    <a:lnTo>
                      <a:pt x="918376" y="2234045"/>
                    </a:lnTo>
                    <a:lnTo>
                      <a:pt x="1240608" y="2234045"/>
                    </a:lnTo>
                    <a:lnTo>
                      <a:pt x="1240608" y="2871496"/>
                    </a:lnTo>
                    <a:lnTo>
                      <a:pt x="906716" y="2871496"/>
                    </a:lnTo>
                    <a:lnTo>
                      <a:pt x="906716" y="2236901"/>
                    </a:lnTo>
                    <a:lnTo>
                      <a:pt x="620788" y="2236901"/>
                    </a:lnTo>
                    <a:lnTo>
                      <a:pt x="620788" y="1911259"/>
                    </a:lnTo>
                    <a:lnTo>
                      <a:pt x="289533" y="1911259"/>
                    </a:lnTo>
                    <a:lnTo>
                      <a:pt x="289533" y="1601947"/>
                    </a:lnTo>
                    <a:close/>
                    <a:moveTo>
                      <a:pt x="0" y="2873782"/>
                    </a:moveTo>
                    <a:lnTo>
                      <a:pt x="0" y="2538859"/>
                    </a:lnTo>
                    <a:lnTo>
                      <a:pt x="281600" y="2538859"/>
                    </a:lnTo>
                    <a:lnTo>
                      <a:pt x="281600" y="2255378"/>
                    </a:lnTo>
                    <a:lnTo>
                      <a:pt x="0" y="2255378"/>
                    </a:lnTo>
                    <a:lnTo>
                      <a:pt x="0" y="1920455"/>
                    </a:lnTo>
                    <a:lnTo>
                      <a:pt x="297588" y="1920455"/>
                    </a:lnTo>
                    <a:lnTo>
                      <a:pt x="297588" y="2234045"/>
                    </a:lnTo>
                    <a:lnTo>
                      <a:pt x="615492" y="2234045"/>
                    </a:lnTo>
                    <a:lnTo>
                      <a:pt x="615492" y="2871496"/>
                    </a:lnTo>
                    <a:lnTo>
                      <a:pt x="297588" y="2871496"/>
                    </a:lnTo>
                    <a:lnTo>
                      <a:pt x="297588" y="2873782"/>
                    </a:lnTo>
                    <a:close/>
                  </a:path>
                </a:pathLst>
              </a:custGeom>
              <a:solidFill>
                <a:srgbClr val="FF6B6B">
                  <a:alpha val="79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자유형: 도형 106">
                <a:extLst>
                  <a:ext uri="{FF2B5EF4-FFF2-40B4-BE49-F238E27FC236}">
                    <a16:creationId xmlns:a16="http://schemas.microsoft.com/office/drawing/2014/main" id="{64778698-F3CF-9F2A-9F26-BE0611A36FDC}"/>
                  </a:ext>
                </a:extLst>
              </p:cNvPr>
              <p:cNvSpPr/>
              <p:nvPr/>
            </p:nvSpPr>
            <p:spPr>
              <a:xfrm>
                <a:off x="8148286" y="3677744"/>
                <a:ext cx="351710" cy="2862414"/>
              </a:xfrm>
              <a:custGeom>
                <a:avLst/>
                <a:gdLst>
                  <a:gd name="connsiteX0" fmla="*/ 287299 w 390435"/>
                  <a:gd name="connsiteY0" fmla="*/ 0 h 3177583"/>
                  <a:gd name="connsiteX1" fmla="*/ 390435 w 390435"/>
                  <a:gd name="connsiteY1" fmla="*/ 0 h 3177583"/>
                  <a:gd name="connsiteX2" fmla="*/ 390435 w 390435"/>
                  <a:gd name="connsiteY2" fmla="*/ 3177583 h 3177583"/>
                  <a:gd name="connsiteX3" fmla="*/ 287299 w 390435"/>
                  <a:gd name="connsiteY3" fmla="*/ 3177583 h 3177583"/>
                  <a:gd name="connsiteX4" fmla="*/ 287299 w 390435"/>
                  <a:gd name="connsiteY4" fmla="*/ 1035702 h 3177583"/>
                  <a:gd name="connsiteX5" fmla="*/ 0 w 390435"/>
                  <a:gd name="connsiteY5" fmla="*/ 1035702 h 3177583"/>
                  <a:gd name="connsiteX6" fmla="*/ 0 w 390435"/>
                  <a:gd name="connsiteY6" fmla="*/ 677458 h 3177583"/>
                  <a:gd name="connsiteX7" fmla="*/ 287299 w 390435"/>
                  <a:gd name="connsiteY7" fmla="*/ 677458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435" h="3177583">
                    <a:moveTo>
                      <a:pt x="287299" y="0"/>
                    </a:moveTo>
                    <a:lnTo>
                      <a:pt x="390435" y="0"/>
                    </a:lnTo>
                    <a:lnTo>
                      <a:pt x="390435" y="3177583"/>
                    </a:lnTo>
                    <a:lnTo>
                      <a:pt x="287299" y="3177583"/>
                    </a:lnTo>
                    <a:lnTo>
                      <a:pt x="287299" y="1035702"/>
                    </a:lnTo>
                    <a:lnTo>
                      <a:pt x="0" y="1035702"/>
                    </a:lnTo>
                    <a:lnTo>
                      <a:pt x="0" y="677458"/>
                    </a:lnTo>
                    <a:lnTo>
                      <a:pt x="287299" y="677458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자유형: 도형 101">
                <a:extLst>
                  <a:ext uri="{FF2B5EF4-FFF2-40B4-BE49-F238E27FC236}">
                    <a16:creationId xmlns:a16="http://schemas.microsoft.com/office/drawing/2014/main" id="{B9A07E68-EAA6-23B0-07C0-9468FB5D0D02}"/>
                  </a:ext>
                </a:extLst>
              </p:cNvPr>
              <p:cNvSpPr/>
              <p:nvPr/>
            </p:nvSpPr>
            <p:spPr>
              <a:xfrm>
                <a:off x="9986938" y="3677744"/>
                <a:ext cx="360186" cy="2862414"/>
              </a:xfrm>
              <a:custGeom>
                <a:avLst/>
                <a:gdLst>
                  <a:gd name="connsiteX0" fmla="*/ 0 w 399845"/>
                  <a:gd name="connsiteY0" fmla="*/ 0 h 3177583"/>
                  <a:gd name="connsiteX1" fmla="*/ 103136 w 399845"/>
                  <a:gd name="connsiteY1" fmla="*/ 0 h 3177583"/>
                  <a:gd name="connsiteX2" fmla="*/ 103136 w 399845"/>
                  <a:gd name="connsiteY2" fmla="*/ 1376363 h 3177583"/>
                  <a:gd name="connsiteX3" fmla="*/ 399845 w 399845"/>
                  <a:gd name="connsiteY3" fmla="*/ 1376363 h 3177583"/>
                  <a:gd name="connsiteX4" fmla="*/ 399845 w 399845"/>
                  <a:gd name="connsiteY4" fmla="*/ 1734607 h 3177583"/>
                  <a:gd name="connsiteX5" fmla="*/ 103136 w 399845"/>
                  <a:gd name="connsiteY5" fmla="*/ 1734607 h 3177583"/>
                  <a:gd name="connsiteX6" fmla="*/ 103136 w 399845"/>
                  <a:gd name="connsiteY6" fmla="*/ 3177583 h 3177583"/>
                  <a:gd name="connsiteX7" fmla="*/ 0 w 399845"/>
                  <a:gd name="connsiteY7" fmla="*/ 3177583 h 3177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9845" h="3177583">
                    <a:moveTo>
                      <a:pt x="0" y="0"/>
                    </a:moveTo>
                    <a:lnTo>
                      <a:pt x="103136" y="0"/>
                    </a:lnTo>
                    <a:lnTo>
                      <a:pt x="103136" y="1376363"/>
                    </a:lnTo>
                    <a:lnTo>
                      <a:pt x="399845" y="1376363"/>
                    </a:lnTo>
                    <a:lnTo>
                      <a:pt x="399845" y="1734607"/>
                    </a:lnTo>
                    <a:lnTo>
                      <a:pt x="103136" y="1734607"/>
                    </a:lnTo>
                    <a:lnTo>
                      <a:pt x="103136" y="3177583"/>
                    </a:lnTo>
                    <a:lnTo>
                      <a:pt x="0" y="3177583"/>
                    </a:lnTo>
                    <a:close/>
                  </a:path>
                </a:pathLst>
              </a:custGeom>
              <a:solidFill>
                <a:srgbClr val="6A0DAD">
                  <a:alpha val="51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9960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5514-E6C5-D03D-5863-1DAF38D12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F40C01E-0007-FB94-796D-77B5D71E1E25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DECCCC9C-C52A-B213-CC97-8B772C0B3866}"/>
              </a:ext>
            </a:extLst>
          </p:cNvPr>
          <p:cNvSpPr txBox="1"/>
          <p:nvPr/>
        </p:nvSpPr>
        <p:spPr>
          <a:xfrm>
            <a:off x="-1" y="95249"/>
            <a:ext cx="180702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235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스테이지 분석</a:t>
            </a:r>
            <a:endParaRPr lang="en-US" altLang="ko-KR" sz="16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65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E537E-5219-9888-56EC-43C96BD6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A5370915-6407-621B-3FAF-6BEB6DD79A6B}"/>
              </a:ext>
            </a:extLst>
          </p:cNvPr>
          <p:cNvSpPr txBox="1"/>
          <p:nvPr/>
        </p:nvSpPr>
        <p:spPr>
          <a:xfrm>
            <a:off x="2419489" y="4956106"/>
            <a:ext cx="7353022" cy="7026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1~235 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스테이지의 데이터를 분석하여 스테이지를 구성하는 레벨디자인 요소를 분석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235</a:t>
            </a:r>
            <a:r>
              <a:rPr lang="ko-KR" altLang="en-US" sz="1400" spc="-150" dirty="0">
                <a:solidFill>
                  <a:srgbClr val="004A3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Pretendard Medium" panose="02000603000000020004" pitchFamily="50" charset="-127"/>
              </a:rPr>
              <a:t>스테이지를 구체적으로 분석해보고 의도를 파악</a:t>
            </a:r>
            <a:endParaRPr lang="en-US" altLang="ko-KR" sz="1400" spc="-150" dirty="0">
              <a:solidFill>
                <a:srgbClr val="004A3D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Pretendard Medium" panose="0200060300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F9488F8-1448-DB78-FC52-5F7FAD4FE202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">
            <a:extLst>
              <a:ext uri="{FF2B5EF4-FFF2-40B4-BE49-F238E27FC236}">
                <a16:creationId xmlns:a16="http://schemas.microsoft.com/office/drawing/2014/main" id="{6377AB0A-7EC0-5474-2326-5CC328A93C46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기획 의도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8FB814-B810-5B43-3006-BD0D477CBD3E}"/>
              </a:ext>
            </a:extLst>
          </p:cNvPr>
          <p:cNvGrpSpPr/>
          <p:nvPr/>
        </p:nvGrpSpPr>
        <p:grpSpPr>
          <a:xfrm>
            <a:off x="1737548" y="1199202"/>
            <a:ext cx="8716906" cy="3575812"/>
            <a:chOff x="324833" y="1773339"/>
            <a:chExt cx="5917705" cy="2427537"/>
          </a:xfrm>
        </p:grpSpPr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06CC23C6-E735-779B-9374-4EFF80F807B6}"/>
                </a:ext>
              </a:extLst>
            </p:cNvPr>
            <p:cNvSpPr txBox="1"/>
            <p:nvPr/>
          </p:nvSpPr>
          <p:spPr>
            <a:xfrm>
              <a:off x="1954342" y="3800766"/>
              <a:ext cx="26586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구글 스프레드 시트로 작성한 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1~235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 분석 차트 </a:t>
              </a:r>
              <a:endParaRPr lang="en-US" altLang="ko-KR" sz="10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(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이미지 하이퍼링크 첨부</a:t>
              </a:r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)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pic>
          <p:nvPicPr>
            <p:cNvPr id="5" name="그림 4">
              <a:hlinkClick r:id="rId3"/>
              <a:extLst>
                <a:ext uri="{FF2B5EF4-FFF2-40B4-BE49-F238E27FC236}">
                  <a16:creationId xmlns:a16="http://schemas.microsoft.com/office/drawing/2014/main" id="{0469714E-89C3-1512-B62F-DFD6CC502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4833" y="1773339"/>
              <a:ext cx="5917705" cy="2027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03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9F9C9-B8BA-07A1-0335-CF7A0F567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48A6472-F7D2-A49F-A524-5B20BC5D92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1">
            <a:extLst>
              <a:ext uri="{FF2B5EF4-FFF2-40B4-BE49-F238E27FC236}">
                <a16:creationId xmlns:a16="http://schemas.microsoft.com/office/drawing/2014/main" id="{EDF15E8A-4C44-FF91-B2B3-EE23E7A96BE3}"/>
              </a:ext>
            </a:extLst>
          </p:cNvPr>
          <p:cNvSpPr txBox="1"/>
          <p:nvPr/>
        </p:nvSpPr>
        <p:spPr>
          <a:xfrm>
            <a:off x="0" y="95250"/>
            <a:ext cx="108188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게임 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7AECFAD-8F35-AB04-236D-294A49B98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996748"/>
              </p:ext>
            </p:extLst>
          </p:nvPr>
        </p:nvGraphicFramePr>
        <p:xfrm>
          <a:off x="3708622" y="990662"/>
          <a:ext cx="6872292" cy="17881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61349">
                  <a:extLst>
                    <a:ext uri="{9D8B030D-6E8A-4147-A177-3AD203B41FA5}">
                      <a16:colId xmlns:a16="http://schemas.microsoft.com/office/drawing/2014/main" val="2341404551"/>
                    </a:ext>
                  </a:extLst>
                </a:gridCol>
                <a:gridCol w="5910943">
                  <a:extLst>
                    <a:ext uri="{9D8B030D-6E8A-4147-A177-3AD203B41FA5}">
                      <a16:colId xmlns:a16="http://schemas.microsoft.com/office/drawing/2014/main" val="39572794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게임명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E9E9E9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POKOPOKO</a:t>
                      </a:r>
                      <a:endParaRPr lang="ko-KR" altLang="en-US" sz="1400" dirty="0">
                        <a:solidFill>
                          <a:srgbClr val="E9E9E9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73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장르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매치 퍼즐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캐주얼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1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Android, iOS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15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출시일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2015. 6. 28.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759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제작사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Treenod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트리노드</a:t>
                      </a:r>
                      <a:r>
                        <a:rPr lang="en-US" altLang="ko-KR" sz="1200" b="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4B3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805288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5A7317E-06B4-9CE1-9849-CCB57C1909AE}"/>
              </a:ext>
            </a:extLst>
          </p:cNvPr>
          <p:cNvSpPr txBox="1"/>
          <p:nvPr/>
        </p:nvSpPr>
        <p:spPr>
          <a:xfrm>
            <a:off x="3588791" y="3022858"/>
            <a:ext cx="8240351" cy="61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기존 </a:t>
            </a:r>
            <a:r>
              <a:rPr lang="ko-KR" altLang="en-US" sz="1200" b="1" dirty="0" err="1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포코팡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IP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를 활용해 만든 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3</a:t>
            </a:r>
            <a:r>
              <a:rPr lang="ko-KR" altLang="en-US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매치 퍼즐게임</a:t>
            </a:r>
            <a:r>
              <a:rPr lang="en-US" altLang="ko-KR" sz="1200" b="1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b="1" noProof="0" dirty="0">
                <a:solidFill>
                  <a:srgbClr val="7F7B7B"/>
                </a:solidFill>
                <a:latin typeface="Noto Sans KR SemiBold" panose="020B0200000000000000" pitchFamily="50" charset="-127"/>
                <a:ea typeface="Noto Sans KR SemiBold" panose="020B0200000000000000" pitchFamily="50" charset="-127"/>
                <a:cs typeface="Pretendard Variable" panose="02000003000000020004" pitchFamily="2" charset="-127"/>
              </a:rPr>
              <a:t>캐주얼한 동물 캐릭터들을 활용해 남녀노소 접근성이 좋은 그래픽 스타일을 제공 </a:t>
            </a:r>
            <a:endParaRPr lang="en-US" altLang="ko-KR" sz="1200" b="1" noProof="0" dirty="0">
              <a:solidFill>
                <a:srgbClr val="7F7B7B"/>
              </a:solidFill>
              <a:latin typeface="Noto Sans KR SemiBold" panose="020B0200000000000000" pitchFamily="50" charset="-127"/>
              <a:ea typeface="Noto Sans KR SemiBold" panose="020B0200000000000000" pitchFamily="50" charset="-127"/>
              <a:cs typeface="Pretendard Variable" panose="02000003000000020004" pitchFamily="2" charset="-127"/>
            </a:endParaRPr>
          </a:p>
        </p:txBody>
      </p:sp>
      <p:pic>
        <p:nvPicPr>
          <p:cNvPr id="33" name="그림 32" descr="만화 영화, 애니메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6CDD74-9737-6F2C-9C49-E1C27371E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59" y="988249"/>
            <a:ext cx="2492424" cy="5393862"/>
          </a:xfrm>
          <a:prstGeom prst="rect">
            <a:avLst/>
          </a:prstGeom>
        </p:spPr>
      </p:pic>
      <p:sp>
        <p:nvSpPr>
          <p:cNvPr id="34" name="TextBox 1">
            <a:extLst>
              <a:ext uri="{FF2B5EF4-FFF2-40B4-BE49-F238E27FC236}">
                <a16:creationId xmlns:a16="http://schemas.microsoft.com/office/drawing/2014/main" id="{2EB7BF7B-FD40-4282-BD83-87AFB97E75AE}"/>
              </a:ext>
            </a:extLst>
          </p:cNvPr>
          <p:cNvSpPr txBox="1"/>
          <p:nvPr/>
        </p:nvSpPr>
        <p:spPr>
          <a:xfrm>
            <a:off x="3708622" y="3855107"/>
            <a:ext cx="695937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388" indent="-179388">
              <a:buFont typeface="Arial" panose="020B0604020202020204" pitchFamily="34" charset="0"/>
              <a:buChar char="•"/>
            </a:pPr>
            <a:r>
              <a:rPr lang="ko-KR" altLang="en-US" sz="1600" spc="-150" dirty="0">
                <a:solidFill>
                  <a:srgbClr val="004A3D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재미요소</a:t>
            </a:r>
            <a:endParaRPr lang="ko-KR" altLang="en-US" sz="2000" spc="-150" dirty="0">
              <a:solidFill>
                <a:srgbClr val="004A3D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79524DD-38D1-64ED-4AE5-4D97B5D9BA0F}"/>
              </a:ext>
            </a:extLst>
          </p:cNvPr>
          <p:cNvGrpSpPr/>
          <p:nvPr/>
        </p:nvGrpSpPr>
        <p:grpSpPr>
          <a:xfrm>
            <a:off x="3697553" y="4410419"/>
            <a:ext cx="7846773" cy="419089"/>
            <a:chOff x="3697553" y="4360869"/>
            <a:chExt cx="7846773" cy="41908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314AAD6B-F3D6-B0FD-0AE7-97736CB4D241}"/>
                </a:ext>
              </a:extLst>
            </p:cNvPr>
            <p:cNvSpPr/>
            <p:nvPr/>
          </p:nvSpPr>
          <p:spPr>
            <a:xfrm>
              <a:off x="3697553" y="4360869"/>
              <a:ext cx="1685496" cy="419089"/>
            </a:xfrm>
            <a:prstGeom prst="roundRect">
              <a:avLst/>
            </a:prstGeom>
            <a:solidFill>
              <a:srgbClr val="0BAB8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F0F0F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타격감</a:t>
              </a:r>
              <a:endPara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FD5FB09-BCD2-6B80-D114-E3770F0C9847}"/>
                </a:ext>
              </a:extLst>
            </p:cNvPr>
            <p:cNvSpPr txBox="1"/>
            <p:nvPr/>
          </p:nvSpPr>
          <p:spPr>
            <a:xfrm>
              <a:off x="5383049" y="436086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연속된 매치로 인해 파괴되는 블록들을 통해 느낄 수 있는 </a:t>
              </a:r>
              <a:r>
                <a:rPr lang="ko-KR" altLang="en-US" sz="1600" dirty="0" err="1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타격감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510007B-689F-3468-D66F-BC98D27412C8}"/>
              </a:ext>
            </a:extLst>
          </p:cNvPr>
          <p:cNvGrpSpPr/>
          <p:nvPr/>
        </p:nvGrpSpPr>
        <p:grpSpPr>
          <a:xfrm>
            <a:off x="3697553" y="5061655"/>
            <a:ext cx="7846773" cy="419089"/>
            <a:chOff x="3697553" y="5050779"/>
            <a:chExt cx="7846773" cy="419089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A704423A-02CA-DAC3-B231-02FC44FA74EF}"/>
                </a:ext>
              </a:extLst>
            </p:cNvPr>
            <p:cNvSpPr/>
            <p:nvPr/>
          </p:nvSpPr>
          <p:spPr>
            <a:xfrm>
              <a:off x="3697553" y="5050779"/>
              <a:ext cx="1685496" cy="419089"/>
            </a:xfrm>
            <a:prstGeom prst="roundRect">
              <a:avLst/>
            </a:prstGeom>
            <a:solidFill>
              <a:srgbClr val="91CCA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전략성</a:t>
              </a:r>
              <a:endPara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4AFAE-2D48-DAD6-A134-070BA6164A59}"/>
                </a:ext>
              </a:extLst>
            </p:cNvPr>
            <p:cNvSpPr txBox="1"/>
            <p:nvPr/>
          </p:nvSpPr>
          <p:spPr>
            <a:xfrm>
              <a:off x="5383049" y="5050779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각 블록의 배치를 통해 게임의 목표를 해결하기 위한 전략적 플레이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3DB74A-08BC-7831-6F92-426284128CC0}"/>
              </a:ext>
            </a:extLst>
          </p:cNvPr>
          <p:cNvGrpSpPr/>
          <p:nvPr/>
        </p:nvGrpSpPr>
        <p:grpSpPr>
          <a:xfrm>
            <a:off x="3697553" y="5712891"/>
            <a:ext cx="7846772" cy="422952"/>
            <a:chOff x="3697553" y="5712891"/>
            <a:chExt cx="7846772" cy="422952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E8B13F55-D659-0627-1624-4E688785D75C}"/>
                </a:ext>
              </a:extLst>
            </p:cNvPr>
            <p:cNvSpPr/>
            <p:nvPr/>
          </p:nvSpPr>
          <p:spPr>
            <a:xfrm>
              <a:off x="3697553" y="5712891"/>
              <a:ext cx="1685496" cy="419089"/>
            </a:xfrm>
            <a:prstGeom prst="roundRect">
              <a:avLst/>
            </a:prstGeom>
            <a:solidFill>
              <a:srgbClr val="A6D5B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rgbClr val="004B3E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  <a:cs typeface="Pretendard Variable" panose="02000003000000020004" pitchFamily="2" charset="-127"/>
                </a:rPr>
                <a:t>확장성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CBF92A-E8DE-2F05-4436-981D1F702BDF}"/>
                </a:ext>
              </a:extLst>
            </p:cNvPr>
            <p:cNvSpPr txBox="1"/>
            <p:nvPr/>
          </p:nvSpPr>
          <p:spPr>
            <a:xfrm>
              <a:off x="5383048" y="5716754"/>
              <a:ext cx="6161277" cy="4190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R="0" lvl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장애물로 인해 막힌 스테이지를 아이템과 </a:t>
              </a:r>
              <a:r>
                <a:rPr lang="en-US" altLang="ko-KR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ko-KR" altLang="en-US" sz="1600" dirty="0">
                  <a:solidFill>
                    <a:srgbClr val="7F7B7B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매치를 통해 넓혀 나가는 재미</a:t>
              </a:r>
              <a:endParaRPr lang="en-US" altLang="ko-KR" sz="1600" dirty="0">
                <a:solidFill>
                  <a:srgbClr val="7F7B7B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3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AEC53-F552-A58B-2D52-22B1C47B5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06655D1-CB99-3EAD-DAB9-0DCE5C8EAFDC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81B7630F-60AB-C226-0F38-5A5A7D1A1B0A}"/>
              </a:ext>
            </a:extLst>
          </p:cNvPr>
          <p:cNvSpPr txBox="1"/>
          <p:nvPr/>
        </p:nvSpPr>
        <p:spPr>
          <a:xfrm>
            <a:off x="-1" y="95250"/>
            <a:ext cx="162877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 err="1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인게임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 </a:t>
            </a:r>
            <a:r>
              <a:rPr lang="en-US" altLang="ko-KR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UI </a:t>
            </a:r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소개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pic>
        <p:nvPicPr>
          <p:cNvPr id="17" name="그림 16" descr="스크린샷,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AC184FC-66CB-54DC-E4DB-8C943AAF6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0" y="695472"/>
            <a:ext cx="2724925" cy="589701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B9C53-F686-FAA6-A90D-5B206A84345C}"/>
              </a:ext>
            </a:extLst>
          </p:cNvPr>
          <p:cNvSpPr/>
          <p:nvPr/>
        </p:nvSpPr>
        <p:spPr>
          <a:xfrm>
            <a:off x="2217805" y="1917323"/>
            <a:ext cx="671170" cy="434975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D8250D2-C184-7FB7-F6AB-42D62FC0454C}"/>
              </a:ext>
            </a:extLst>
          </p:cNvPr>
          <p:cNvSpPr/>
          <p:nvPr/>
        </p:nvSpPr>
        <p:spPr>
          <a:xfrm>
            <a:off x="884078" y="1806888"/>
            <a:ext cx="514352" cy="381164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ACC6BB-FD53-7BFB-31AA-B198B85F51AF}"/>
              </a:ext>
            </a:extLst>
          </p:cNvPr>
          <p:cNvSpPr/>
          <p:nvPr/>
        </p:nvSpPr>
        <p:spPr>
          <a:xfrm>
            <a:off x="1219200" y="2625872"/>
            <a:ext cx="659546" cy="590549"/>
          </a:xfrm>
          <a:prstGeom prst="rect">
            <a:avLst/>
          </a:prstGeom>
          <a:noFill/>
          <a:ln w="38100"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CF0B88-56FC-4A29-97A1-1AB4643DC0BF}"/>
              </a:ext>
            </a:extLst>
          </p:cNvPr>
          <p:cNvSpPr/>
          <p:nvPr/>
        </p:nvSpPr>
        <p:spPr>
          <a:xfrm rot="5400000">
            <a:off x="1845439" y="3791548"/>
            <a:ext cx="285248" cy="261464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F39974-38E2-4E36-392A-84D52D54EC90}"/>
              </a:ext>
            </a:extLst>
          </p:cNvPr>
          <p:cNvSpPr/>
          <p:nvPr/>
        </p:nvSpPr>
        <p:spPr>
          <a:xfrm>
            <a:off x="2132566" y="3442043"/>
            <a:ext cx="1162818" cy="645915"/>
          </a:xfrm>
          <a:prstGeom prst="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2434B3-0B2F-2FAA-8252-277997D378FB}"/>
              </a:ext>
            </a:extLst>
          </p:cNvPr>
          <p:cNvSpPr/>
          <p:nvPr/>
        </p:nvSpPr>
        <p:spPr>
          <a:xfrm>
            <a:off x="685535" y="2452967"/>
            <a:ext cx="2609849" cy="2924175"/>
          </a:xfrm>
          <a:prstGeom prst="rect">
            <a:avLst/>
          </a:prstGeom>
          <a:noFill/>
          <a:ln w="38100"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ED16500-A1D0-3A99-3EDF-A51F7B4D476D}"/>
              </a:ext>
            </a:extLst>
          </p:cNvPr>
          <p:cNvSpPr/>
          <p:nvPr/>
        </p:nvSpPr>
        <p:spPr>
          <a:xfrm>
            <a:off x="685296" y="1661569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1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3402F9E-7983-B97D-73B9-F0864611C164}"/>
              </a:ext>
            </a:extLst>
          </p:cNvPr>
          <p:cNvSpPr/>
          <p:nvPr/>
        </p:nvSpPr>
        <p:spPr>
          <a:xfrm>
            <a:off x="2059328" y="175433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2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9AC0790B-C80D-342A-4A82-8F96358E1745}"/>
              </a:ext>
            </a:extLst>
          </p:cNvPr>
          <p:cNvSpPr/>
          <p:nvPr/>
        </p:nvSpPr>
        <p:spPr>
          <a:xfrm>
            <a:off x="481960" y="233780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F6B6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3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8349672-1719-62DF-7FD6-D189EC9C9ADD}"/>
              </a:ext>
            </a:extLst>
          </p:cNvPr>
          <p:cNvSpPr/>
          <p:nvPr/>
        </p:nvSpPr>
        <p:spPr>
          <a:xfrm>
            <a:off x="1015625" y="251562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6A0D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4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7B903AA-CE20-4E07-95C4-C39D9FEABD69}"/>
              </a:ext>
            </a:extLst>
          </p:cNvPr>
          <p:cNvSpPr/>
          <p:nvPr/>
        </p:nvSpPr>
        <p:spPr>
          <a:xfrm>
            <a:off x="1933784" y="3298944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5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193B0D1-03AB-DA17-C293-A06CE8C2A72E}"/>
              </a:ext>
            </a:extLst>
          </p:cNvPr>
          <p:cNvSpPr/>
          <p:nvPr/>
        </p:nvSpPr>
        <p:spPr>
          <a:xfrm>
            <a:off x="1835902" y="4770715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6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5ADA734-F999-C65E-C978-5D17FA4F4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17412"/>
              </p:ext>
            </p:extLst>
          </p:nvPr>
        </p:nvGraphicFramePr>
        <p:xfrm>
          <a:off x="3717580" y="961740"/>
          <a:ext cx="7841629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718">
                  <a:extLst>
                    <a:ext uri="{9D8B030D-6E8A-4147-A177-3AD203B41FA5}">
                      <a16:colId xmlns:a16="http://schemas.microsoft.com/office/drawing/2014/main" val="4028488071"/>
                    </a:ext>
                  </a:extLst>
                </a:gridCol>
                <a:gridCol w="1420967">
                  <a:extLst>
                    <a:ext uri="{9D8B030D-6E8A-4147-A177-3AD203B41FA5}">
                      <a16:colId xmlns:a16="http://schemas.microsoft.com/office/drawing/2014/main" val="3917191898"/>
                    </a:ext>
                  </a:extLst>
                </a:gridCol>
                <a:gridCol w="5764944">
                  <a:extLst>
                    <a:ext uri="{9D8B030D-6E8A-4147-A177-3AD203B41FA5}">
                      <a16:colId xmlns:a16="http://schemas.microsoft.com/office/drawing/2014/main" val="1050494830"/>
                    </a:ext>
                  </a:extLst>
                </a:gridCol>
              </a:tblGrid>
              <a:tr h="2454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연번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이름</a:t>
                      </a:r>
                      <a:endParaRPr lang="ko-KR" altLang="en-US" sz="1200" dirty="0"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AB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28249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스테이지에서 조작 가능한 횟수를 보여줌</a:t>
                      </a:r>
                      <a:b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조작 횟수가 </a:t>
                      </a:r>
                      <a:r>
                        <a:rPr lang="en-US" altLang="ko-KR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0</a:t>
                      </a:r>
                      <a:r>
                        <a:rPr lang="ko-KR" altLang="en-US" sz="11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 될 경우 게임 오버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2789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2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스테이지의 스테이지 클리어 목표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장애물이나 특정 아이템 파괴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또는 특정 아이템 운반 등의 미션이 존재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개의 목표를 가짐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245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3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 영역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최대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9X9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사이즈의 플레이 범위로 구멍과 땅 블록을 이용해 맵 디자인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플레이어는 해당 영역의 오브젝트들을 조작하여 게임을 플레이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영역에는 블록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각종 장애물과 환경요소로 구성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171880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플레이어가 조작하는 기본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블록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1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회 조작할 시 이동횟수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-1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블록을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4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개 이상 조합하여 특수 아이템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벌 폭탄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화살 폭탄 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…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등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)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으로 변경가능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23183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5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게임 클리어를 방해하는 요소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여러 종류의 장애물이 존재하며 블록 조작 혹은 이동이 불가능하게 하는 효과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게임의 클리어 목표로도 사용 </a:t>
                      </a:r>
                      <a:endParaRPr lang="ko-KR" altLang="en-US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244416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6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환경요소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맵 디자인에 사용되는 요소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ex)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동굴</a:t>
                      </a: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,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구멍</a:t>
                      </a:r>
                      <a:endParaRPr lang="en-US" altLang="ko-KR" sz="110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요소로 맵을 분단하거나 진행 방향을 설정하는 등의 맵 디자인이 가능</a:t>
                      </a:r>
                      <a:b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en-US" sz="110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일반 블록 혹은 특수 아이템으로 파괴가 불가능한 요소가 대부분</a:t>
                      </a:r>
                      <a:endParaRPr lang="en-US" altLang="ko-KR" sz="11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20301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7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스코어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>
                        <a:buNone/>
                      </a:pP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장애물과 블록의 파괴 시 올라가는 점수의 총합을 보여주는 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UI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통해 친구와의 경쟁이 가능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클리어 목표와 별도로 추가적인 달성 목표를 제공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점수를 최대치로 모을 경우에 대한 추가적인 보상을 제공하여 </a:t>
                      </a:r>
                      <a:b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  </a:t>
                      </a:r>
                      <a:r>
                        <a:rPr lang="ko-KR" altLang="ko-KR" sz="1100" b="1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반복적인 플레이 경험을 하도록 설계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62043"/>
                  </a:ext>
                </a:extLst>
              </a:tr>
              <a:tr h="395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7F7B7B"/>
                          </a:solidFill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8</a:t>
                      </a:r>
                      <a:endParaRPr lang="ko-KR" altLang="en-US" sz="1200" dirty="0">
                        <a:solidFill>
                          <a:srgbClr val="7F7B7B"/>
                        </a:solidFill>
                        <a:latin typeface="Pretendard SemiBold" panose="02000703000000020004" pitchFamily="50" charset="-127"/>
                        <a:ea typeface="Pretendard SemiBold" panose="02000703000000020004" pitchFamily="50" charset="-127"/>
                        <a:cs typeface="Pretendard SemiBold" panose="0200070300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인게임</a:t>
                      </a:r>
                      <a:r>
                        <a:rPr lang="ko-KR" altLang="ko-KR" sz="12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아이템</a:t>
                      </a:r>
                      <a:endParaRPr lang="ko-KR" altLang="ko-KR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ctr" latinLnBrk="1" hangingPunct="1"/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게임 플레이로 생성되는 특수 아이템과는 별도의 아이템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이동횟수의 </a:t>
                      </a:r>
                      <a:r>
                        <a:rPr lang="ko-KR" altLang="ko-KR" sz="1100" b="0" i="0" u="none" strike="noStrike" kern="1200" dirty="0" err="1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차감없이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 사용이 가능</a:t>
                      </a:r>
                      <a:b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</a:b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-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해당 아이템은 이벤트 혹은 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‘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다이아</a:t>
                      </a:r>
                      <a:r>
                        <a:rPr lang="en-US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’ </a:t>
                      </a:r>
                      <a:r>
                        <a:rPr lang="ko-KR" altLang="ko-KR" sz="1100" b="0" i="0" u="none" strike="noStrike" kern="1200" dirty="0">
                          <a:solidFill>
                            <a:srgbClr val="7F7B7B"/>
                          </a:solidFill>
                          <a:effectLst/>
                          <a:latin typeface="Pretendard SemiBold" panose="02000703000000020004" pitchFamily="50" charset="-127"/>
                          <a:ea typeface="Pretendard SemiBold" panose="02000703000000020004" pitchFamily="50" charset="-127"/>
                          <a:cs typeface="Pretendard SemiBold" panose="02000703000000020004" pitchFamily="50" charset="-127"/>
                        </a:rPr>
                        <a:t>재화를 이용해 구매가 가능</a:t>
                      </a:r>
                      <a:endParaRPr lang="ko-KR" altLang="ko-KR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8308546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1626D8FD-4908-0F53-C8E9-9F0DED4A285A}"/>
              </a:ext>
            </a:extLst>
          </p:cNvPr>
          <p:cNvSpPr/>
          <p:nvPr/>
        </p:nvSpPr>
        <p:spPr>
          <a:xfrm>
            <a:off x="680040" y="5916647"/>
            <a:ext cx="1106230" cy="399056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95131FB-955A-298C-0383-C2EC5E7C4D95}"/>
              </a:ext>
            </a:extLst>
          </p:cNvPr>
          <p:cNvSpPr/>
          <p:nvPr/>
        </p:nvSpPr>
        <p:spPr>
          <a:xfrm>
            <a:off x="521563" y="5753657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7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697EFC8-F56D-7848-A624-14D7C7B775DA}"/>
              </a:ext>
            </a:extLst>
          </p:cNvPr>
          <p:cNvSpPr/>
          <p:nvPr/>
        </p:nvSpPr>
        <p:spPr>
          <a:xfrm>
            <a:off x="1882220" y="5925756"/>
            <a:ext cx="1413164" cy="389948"/>
          </a:xfrm>
          <a:prstGeom prst="rect">
            <a:avLst/>
          </a:prstGeom>
          <a:noFill/>
          <a:ln w="38100"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2A491D-08D9-6F23-F978-951170B61181}"/>
              </a:ext>
            </a:extLst>
          </p:cNvPr>
          <p:cNvSpPr/>
          <p:nvPr/>
        </p:nvSpPr>
        <p:spPr>
          <a:xfrm>
            <a:off x="3190099" y="5762766"/>
            <a:ext cx="198782" cy="185530"/>
          </a:xfrm>
          <a:prstGeom prst="ellipse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rgbClr val="F4B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rgbClr val="F0F0F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8</a:t>
            </a:r>
            <a:endParaRPr lang="ko-KR" altLang="en-US" sz="1100" dirty="0">
              <a:solidFill>
                <a:srgbClr val="F0F0F0"/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446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6E0C5-94AE-4A70-F1F8-A4B879E32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D77E63C-14FF-B800-93AA-98F8960A7010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B8F67D6-F780-917F-7416-8A4F9F502274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5C846F7-0521-FF56-C5F0-41C09A29B0DF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10DD8-2561-4802-5454-A3319F3D1258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 err="1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클리어목표</a:t>
            </a:r>
            <a:endParaRPr lang="ko-KR" altLang="en-US" sz="1600" dirty="0">
              <a:solidFill>
                <a:srgbClr val="004B3E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Pretendard Variable" panose="02000003000000020004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CEF0B93-5BAD-6520-FD11-7D070173EACA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15442E6-ED56-707B-5119-E218A138D7D1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097EDD0-3D23-544F-040B-8481F28FAB77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ACFCDB0-E544-A589-AF8D-B4F96050742C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07BF37E-6837-2EFC-CFA5-F16399736D87}"/>
              </a:ext>
            </a:extLst>
          </p:cNvPr>
          <p:cNvGrpSpPr/>
          <p:nvPr/>
        </p:nvGrpSpPr>
        <p:grpSpPr>
          <a:xfrm>
            <a:off x="609462" y="1724978"/>
            <a:ext cx="3772186" cy="769769"/>
            <a:chOff x="670560" y="1824834"/>
            <a:chExt cx="3772186" cy="76976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4992A47-1B81-8421-4AF8-3F1F2AEFEC9F}"/>
                </a:ext>
              </a:extLst>
            </p:cNvPr>
            <p:cNvSpPr txBox="1"/>
            <p:nvPr/>
          </p:nvSpPr>
          <p:spPr>
            <a:xfrm>
              <a:off x="941808" y="1824834"/>
              <a:ext cx="1579278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54CB60-D0A9-C156-3A3E-2179F8A29611}"/>
                </a:ext>
              </a:extLst>
            </p:cNvPr>
            <p:cNvSpPr txBox="1"/>
            <p:nvPr/>
          </p:nvSpPr>
          <p:spPr>
            <a:xfrm>
              <a:off x="670560" y="2132938"/>
              <a:ext cx="3772186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조작 가능한 횟수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될 경우 게임오버가 됨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BD94EC3-8EC5-EE11-8248-0092C33044DB}"/>
              </a:ext>
            </a:extLst>
          </p:cNvPr>
          <p:cNvGrpSpPr/>
          <p:nvPr/>
        </p:nvGrpSpPr>
        <p:grpSpPr>
          <a:xfrm>
            <a:off x="599734" y="2698987"/>
            <a:ext cx="4352474" cy="771308"/>
            <a:chOff x="660832" y="3010102"/>
            <a:chExt cx="4352474" cy="7713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3BBDA6-D0A4-5CD7-9115-995C0D317EE8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BAFCA1-D6D2-C609-14A0-5C7FB63440F1}"/>
                </a:ext>
              </a:extLst>
            </p:cNvPr>
            <p:cNvSpPr txBox="1"/>
            <p:nvPr/>
          </p:nvSpPr>
          <p:spPr>
            <a:xfrm>
              <a:off x="660832" y="3319745"/>
              <a:ext cx="435247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레벨디자인의 스테이지 이동횟수를 줄이기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극단적으로 횟수를 줄인 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획득하게 하기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480EAC9-6626-E947-DC46-32317040B435}"/>
              </a:ext>
            </a:extLst>
          </p:cNvPr>
          <p:cNvGrpSpPr/>
          <p:nvPr/>
        </p:nvGrpSpPr>
        <p:grpSpPr>
          <a:xfrm>
            <a:off x="5669653" y="2748061"/>
            <a:ext cx="5600264" cy="3690043"/>
            <a:chOff x="5669653" y="2689655"/>
            <a:chExt cx="5600264" cy="36900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BE55B83-926A-2EAF-88A5-3E51CDEBA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3" y="2689655"/>
              <a:ext cx="5600264" cy="345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">
              <a:extLst>
                <a:ext uri="{FF2B5EF4-FFF2-40B4-BE49-F238E27FC236}">
                  <a16:creationId xmlns:a16="http://schemas.microsoft.com/office/drawing/2014/main" id="{D0305DB4-BBB4-1508-E14B-1FF2825F9A2B}"/>
                </a:ext>
              </a:extLst>
            </p:cNvPr>
            <p:cNvSpPr txBox="1"/>
            <p:nvPr/>
          </p:nvSpPr>
          <p:spPr>
            <a:xfrm>
              <a:off x="5918870" y="6153777"/>
              <a:ext cx="5101831" cy="225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이동횟수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D97DFD7-459F-E5CC-4164-9F7A89CA7A25}"/>
              </a:ext>
            </a:extLst>
          </p:cNvPr>
          <p:cNvGrpSpPr/>
          <p:nvPr/>
        </p:nvGrpSpPr>
        <p:grpSpPr>
          <a:xfrm>
            <a:off x="7587742" y="1722545"/>
            <a:ext cx="1764086" cy="967110"/>
            <a:chOff x="1628775" y="4462334"/>
            <a:chExt cx="2381944" cy="130583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D8E12853-FDB4-7E94-90E9-FAD3ED969B90}"/>
                </a:ext>
              </a:extLst>
            </p:cNvPr>
            <p:cNvGrpSpPr/>
            <p:nvPr/>
          </p:nvGrpSpPr>
          <p:grpSpPr>
            <a:xfrm>
              <a:off x="1628775" y="4462334"/>
              <a:ext cx="2381944" cy="892550"/>
              <a:chOff x="1504718" y="2847272"/>
              <a:chExt cx="2381944" cy="89255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BA2EA4D2-C586-A59F-94EF-EB8CA8EF6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04718" y="2847272"/>
                <a:ext cx="833484" cy="8925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7E142AC8-C020-0F9C-A080-E8A62AAA6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b="729"/>
              <a:stretch/>
            </p:blipFill>
            <p:spPr>
              <a:xfrm>
                <a:off x="3007238" y="2847272"/>
                <a:ext cx="879424" cy="892550"/>
              </a:xfrm>
              <a:prstGeom prst="rect">
                <a:avLst/>
              </a:prstGeom>
            </p:spPr>
          </p:pic>
          <p:sp>
            <p:nvSpPr>
              <p:cNvPr id="26" name="화살표: 오른쪽 25">
                <a:extLst>
                  <a:ext uri="{FF2B5EF4-FFF2-40B4-BE49-F238E27FC236}">
                    <a16:creationId xmlns:a16="http://schemas.microsoft.com/office/drawing/2014/main" id="{1D7A9A64-869E-99BD-99E1-76A5DA797563}"/>
                  </a:ext>
                </a:extLst>
              </p:cNvPr>
              <p:cNvSpPr/>
              <p:nvPr/>
            </p:nvSpPr>
            <p:spPr>
              <a:xfrm>
                <a:off x="2497291" y="3139659"/>
                <a:ext cx="350858" cy="307777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2" name="TextBox 1">
              <a:extLst>
                <a:ext uri="{FF2B5EF4-FFF2-40B4-BE49-F238E27FC236}">
                  <a16:creationId xmlns:a16="http://schemas.microsoft.com/office/drawing/2014/main" id="{7C74044A-142B-535C-ED48-C084F7491AE0}"/>
                </a:ext>
              </a:extLst>
            </p:cNvPr>
            <p:cNvSpPr txBox="1"/>
            <p:nvPr/>
          </p:nvSpPr>
          <p:spPr>
            <a:xfrm>
              <a:off x="1733150" y="5435710"/>
              <a:ext cx="2173196" cy="332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이동횟수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A2126B1-B308-FAA4-0F6E-7ACE4E102738}"/>
              </a:ext>
            </a:extLst>
          </p:cNvPr>
          <p:cNvGrpSpPr/>
          <p:nvPr/>
        </p:nvGrpSpPr>
        <p:grpSpPr>
          <a:xfrm>
            <a:off x="599734" y="3674536"/>
            <a:ext cx="5051383" cy="1667988"/>
            <a:chOff x="660832" y="3010102"/>
            <a:chExt cx="5051383" cy="1667988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33171DF-486F-E45D-300D-856C680A4ED2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2808F0-CCFB-611E-178C-E1E2D98295BF}"/>
                </a:ext>
              </a:extLst>
            </p:cNvPr>
            <p:cNvSpPr txBox="1"/>
            <p:nvPr/>
          </p:nvSpPr>
          <p:spPr>
            <a:xfrm>
              <a:off x="660832" y="3293095"/>
              <a:ext cx="5051383" cy="138499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유사한 스테이지에서의 횟수변화로 인한 플레이 방식 변화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횟수를 채워주는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‘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’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요소와 조합을 통한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우선순위 변경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적은 횟수로 클리어 못 할 경우 인게임아이템을 사용하도록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클리어를 위해 이동횟수를 어떻게 사용할지 고민하는 전략적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904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74C5E-D0A0-5716-1376-E3E450D0D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3502BF9-C697-BEC2-CFDF-E8A874A0211F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C2302A71-D82B-FBB7-5B3D-46AF8050C8B7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DCE87C-AB3A-2A2E-4998-AC43B26A2B5B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FFA152B-7220-0DA3-BF4A-B8DA8BC7CEC6}"/>
              </a:ext>
            </a:extLst>
          </p:cNvPr>
          <p:cNvSpPr/>
          <p:nvPr/>
        </p:nvSpPr>
        <p:spPr>
          <a:xfrm>
            <a:off x="5651117" y="930244"/>
            <a:ext cx="1404700" cy="419089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0F22AFB-5862-5E58-39B9-C5CE1BEE7643}"/>
              </a:ext>
            </a:extLst>
          </p:cNvPr>
          <p:cNvSpPr/>
          <p:nvPr/>
        </p:nvSpPr>
        <p:spPr>
          <a:xfrm>
            <a:off x="4246417" y="542926"/>
            <a:ext cx="1404700" cy="806408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B7B1D16-F83C-F4B8-FCBE-6D9F9B333F3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9E057C2-B58E-DD4B-312E-2FDF16961441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F4AE588-06EF-AC4E-035B-315014A137B4}"/>
              </a:ext>
            </a:extLst>
          </p:cNvPr>
          <p:cNvSpPr/>
          <p:nvPr/>
        </p:nvSpPr>
        <p:spPr>
          <a:xfrm>
            <a:off x="670560" y="1303456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C9D3C07-AEBC-7D36-46AA-41E3A3EC4D89}"/>
              </a:ext>
            </a:extLst>
          </p:cNvPr>
          <p:cNvGrpSpPr/>
          <p:nvPr/>
        </p:nvGrpSpPr>
        <p:grpSpPr>
          <a:xfrm>
            <a:off x="609462" y="1724978"/>
            <a:ext cx="5283819" cy="4793153"/>
            <a:chOff x="670560" y="1824834"/>
            <a:chExt cx="5283819" cy="479315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49179-E0C7-7A32-73B7-6E61392E0876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075033-FB14-86D6-07E2-EC078C2176C7}"/>
                </a:ext>
              </a:extLst>
            </p:cNvPr>
            <p:cNvSpPr txBox="1"/>
            <p:nvPr/>
          </p:nvSpPr>
          <p:spPr>
            <a:xfrm>
              <a:off x="670560" y="4309663"/>
              <a:ext cx="5283819" cy="230832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단순계산으로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석판을 무조건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개씩 파괴할 경우 클리어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방해블록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과 </a:t>
              </a:r>
              <a:r>
                <a:rPr lang="ko-KR" altLang="en-US" sz="1200" dirty="0">
                  <a:solidFill>
                    <a:srgbClr val="7030A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땅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요소로 인해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경로 방해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en-US" altLang="ko-KR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1200" dirty="0">
                  <a:solidFill>
                    <a:srgbClr val="F4B400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으로 인해 기존 파괴 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회씩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자동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 또는 특수블록 사용으로 다량의 석판 파괴를 제외 시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이동횟수로 클리어 불가능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사과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 중앙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3X9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사이즈 안에 배치되어 파괴 시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매치로 석판 파괴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조작으로 최소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 최대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9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회의 이동횟수 획득 가능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이를 통해 사과 파괴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&gt;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석판 파괴 로 우선순위가 바뀌도록 유도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1851096-0DAE-C901-00CD-591FD0A09672}"/>
              </a:ext>
            </a:extLst>
          </p:cNvPr>
          <p:cNvSpPr txBox="1"/>
          <p:nvPr/>
        </p:nvSpPr>
        <p:spPr>
          <a:xfrm>
            <a:off x="6613218" y="6226283"/>
            <a:ext cx="1646605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48 </a:t>
            </a:r>
            <a:r>
              <a:rPr lang="ko-KR" altLang="en-US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스테이지 요소 배치 구역</a:t>
            </a:r>
            <a:endParaRPr lang="en-US" altLang="ko-KR" sz="1000" dirty="0">
              <a:solidFill>
                <a:srgbClr val="7F7B7B"/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28" name="그림 27" descr="스크린샷, 슬롯 머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780EE4-E9C2-70D6-66FC-D3593050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67" y="1505525"/>
            <a:ext cx="2166106" cy="468767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77C53FB5-1A77-639A-F282-75453E45A8DE}"/>
              </a:ext>
            </a:extLst>
          </p:cNvPr>
          <p:cNvSpPr/>
          <p:nvPr/>
        </p:nvSpPr>
        <p:spPr>
          <a:xfrm>
            <a:off x="7105442" y="2918937"/>
            <a:ext cx="672932" cy="2103120"/>
          </a:xfrm>
          <a:prstGeom prst="rect">
            <a:avLst/>
          </a:prstGeom>
          <a:solidFill>
            <a:srgbClr val="F4B400">
              <a:alpha val="70000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21302-E9C8-0D1F-5229-5357101F52B0}"/>
              </a:ext>
            </a:extLst>
          </p:cNvPr>
          <p:cNvSpPr/>
          <p:nvPr/>
        </p:nvSpPr>
        <p:spPr>
          <a:xfrm>
            <a:off x="7299360" y="2909455"/>
            <a:ext cx="274321" cy="2103120"/>
          </a:xfrm>
          <a:prstGeom prst="rect">
            <a:avLst/>
          </a:prstGeom>
          <a:solidFill>
            <a:srgbClr val="FF6B6B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79994E1E-C17D-5E8E-27EC-B8B12E59504E}"/>
              </a:ext>
            </a:extLst>
          </p:cNvPr>
          <p:cNvSpPr/>
          <p:nvPr/>
        </p:nvSpPr>
        <p:spPr>
          <a:xfrm>
            <a:off x="7564546" y="2919283"/>
            <a:ext cx="275641" cy="2103120"/>
          </a:xfrm>
          <a:custGeom>
            <a:avLst/>
            <a:gdLst>
              <a:gd name="connsiteX0" fmla="*/ 178532 w 315693"/>
              <a:gd name="connsiteY0" fmla="*/ 0 h 2103120"/>
              <a:gd name="connsiteX1" fmla="*/ 315693 w 315693"/>
              <a:gd name="connsiteY1" fmla="*/ 0 h 2103120"/>
              <a:gd name="connsiteX2" fmla="*/ 315693 w 315693"/>
              <a:gd name="connsiteY2" fmla="*/ 2103120 h 2103120"/>
              <a:gd name="connsiteX3" fmla="*/ 178532 w 315693"/>
              <a:gd name="connsiteY3" fmla="*/ 2103120 h 2103120"/>
              <a:gd name="connsiteX4" fmla="*/ 178532 w 315693"/>
              <a:gd name="connsiteY4" fmla="*/ 1130918 h 2103120"/>
              <a:gd name="connsiteX5" fmla="*/ 0 w 315693"/>
              <a:gd name="connsiteY5" fmla="*/ 1130918 h 2103120"/>
              <a:gd name="connsiteX6" fmla="*/ 0 w 315693"/>
              <a:gd name="connsiteY6" fmla="*/ 939910 h 2103120"/>
              <a:gd name="connsiteX7" fmla="*/ 178532 w 315693"/>
              <a:gd name="connsiteY7" fmla="*/ 93991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178532" y="0"/>
                </a:moveTo>
                <a:lnTo>
                  <a:pt x="315693" y="0"/>
                </a:lnTo>
                <a:lnTo>
                  <a:pt x="315693" y="2103120"/>
                </a:lnTo>
                <a:lnTo>
                  <a:pt x="178532" y="2103120"/>
                </a:lnTo>
                <a:lnTo>
                  <a:pt x="178532" y="1130918"/>
                </a:lnTo>
                <a:lnTo>
                  <a:pt x="0" y="1130918"/>
                </a:lnTo>
                <a:lnTo>
                  <a:pt x="0" y="939910"/>
                </a:lnTo>
                <a:lnTo>
                  <a:pt x="178532" y="93991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4" name="자유형: 도형 43">
            <a:extLst>
              <a:ext uri="{FF2B5EF4-FFF2-40B4-BE49-F238E27FC236}">
                <a16:creationId xmlns:a16="http://schemas.microsoft.com/office/drawing/2014/main" id="{E7BD72A5-167D-C9FB-4824-5D7CED9C99A4}"/>
              </a:ext>
            </a:extLst>
          </p:cNvPr>
          <p:cNvSpPr/>
          <p:nvPr/>
        </p:nvSpPr>
        <p:spPr>
          <a:xfrm>
            <a:off x="7002288" y="2909455"/>
            <a:ext cx="274321" cy="2103120"/>
          </a:xfrm>
          <a:custGeom>
            <a:avLst/>
            <a:gdLst>
              <a:gd name="connsiteX0" fmla="*/ 0 w 315693"/>
              <a:gd name="connsiteY0" fmla="*/ 0 h 2103120"/>
              <a:gd name="connsiteX1" fmla="*/ 137161 w 315693"/>
              <a:gd name="connsiteY1" fmla="*/ 0 h 2103120"/>
              <a:gd name="connsiteX2" fmla="*/ 137161 w 315693"/>
              <a:gd name="connsiteY2" fmla="*/ 939909 h 2103120"/>
              <a:gd name="connsiteX3" fmla="*/ 315693 w 315693"/>
              <a:gd name="connsiteY3" fmla="*/ 939909 h 2103120"/>
              <a:gd name="connsiteX4" fmla="*/ 315693 w 315693"/>
              <a:gd name="connsiteY4" fmla="*/ 1130917 h 2103120"/>
              <a:gd name="connsiteX5" fmla="*/ 137161 w 315693"/>
              <a:gd name="connsiteY5" fmla="*/ 1130917 h 2103120"/>
              <a:gd name="connsiteX6" fmla="*/ 137161 w 315693"/>
              <a:gd name="connsiteY6" fmla="*/ 2103120 h 2103120"/>
              <a:gd name="connsiteX7" fmla="*/ 0 w 315693"/>
              <a:gd name="connsiteY7" fmla="*/ 2103120 h 210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693" h="2103120">
                <a:moveTo>
                  <a:pt x="0" y="0"/>
                </a:moveTo>
                <a:lnTo>
                  <a:pt x="137161" y="0"/>
                </a:lnTo>
                <a:lnTo>
                  <a:pt x="137161" y="939909"/>
                </a:lnTo>
                <a:lnTo>
                  <a:pt x="315693" y="939909"/>
                </a:lnTo>
                <a:lnTo>
                  <a:pt x="315693" y="1130917"/>
                </a:lnTo>
                <a:lnTo>
                  <a:pt x="137161" y="1130917"/>
                </a:lnTo>
                <a:lnTo>
                  <a:pt x="137161" y="2103120"/>
                </a:lnTo>
                <a:lnTo>
                  <a:pt x="0" y="2103120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4D109A6-886F-3507-B9F2-1DD43741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756" y="2016267"/>
            <a:ext cx="4314239" cy="2190234"/>
          </a:xfrm>
          <a:prstGeom prst="rect">
            <a:avLst/>
          </a:prstGeom>
        </p:spPr>
      </p:pic>
      <p:grpSp>
        <p:nvGrpSpPr>
          <p:cNvPr id="68" name="그룹 67">
            <a:extLst>
              <a:ext uri="{FF2B5EF4-FFF2-40B4-BE49-F238E27FC236}">
                <a16:creationId xmlns:a16="http://schemas.microsoft.com/office/drawing/2014/main" id="{14906EB2-3EA7-BBB3-567A-8444EBEA83D9}"/>
              </a:ext>
            </a:extLst>
          </p:cNvPr>
          <p:cNvGrpSpPr/>
          <p:nvPr/>
        </p:nvGrpSpPr>
        <p:grpSpPr>
          <a:xfrm>
            <a:off x="8889138" y="1505525"/>
            <a:ext cx="2166106" cy="4966979"/>
            <a:chOff x="8889138" y="1505525"/>
            <a:chExt cx="2166106" cy="49669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2D4DC9-A0BD-90AB-DCF4-ED728A88E712}"/>
                </a:ext>
              </a:extLst>
            </p:cNvPr>
            <p:cNvSpPr txBox="1"/>
            <p:nvPr/>
          </p:nvSpPr>
          <p:spPr>
            <a:xfrm>
              <a:off x="9302777" y="6226283"/>
              <a:ext cx="1338828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48</a:t>
              </a:r>
              <a:r>
                <a:rPr lang="ko-KR" altLang="en-US" sz="10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우선순위</a:t>
              </a:r>
              <a:endParaRPr lang="en-US" altLang="ko-KR" sz="10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8F3AF946-264E-FA11-A71C-2052F1436116}"/>
                </a:ext>
              </a:extLst>
            </p:cNvPr>
            <p:cNvGrpSpPr/>
            <p:nvPr/>
          </p:nvGrpSpPr>
          <p:grpSpPr>
            <a:xfrm>
              <a:off x="8889138" y="1505525"/>
              <a:ext cx="2166106" cy="4687678"/>
              <a:chOff x="8889138" y="1505525"/>
              <a:chExt cx="2166106" cy="4687678"/>
            </a:xfrm>
          </p:grpSpPr>
          <p:pic>
            <p:nvPicPr>
              <p:cNvPr id="47" name="그림 46" descr="스크린샷, 슬롯 머신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C76BF6-3EE3-924A-9A6E-61DD20F1B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89138" y="1505525"/>
                <a:ext cx="2166106" cy="4687678"/>
              </a:xfrm>
              <a:prstGeom prst="rect">
                <a:avLst/>
              </a:prstGeom>
              <a:solidFill>
                <a:srgbClr val="91CCA4"/>
              </a:solidFill>
              <a:ln>
                <a:solidFill>
                  <a:srgbClr val="91CCA4"/>
                </a:solidFill>
              </a:ln>
            </p:spPr>
          </p:pic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B36D6E3B-F157-78C2-6FAF-0E30A4ABA636}"/>
                  </a:ext>
                </a:extLst>
              </p:cNvPr>
              <p:cNvSpPr/>
              <p:nvPr/>
            </p:nvSpPr>
            <p:spPr>
              <a:xfrm>
                <a:off x="9370828" y="2918937"/>
                <a:ext cx="1190846" cy="2103120"/>
              </a:xfrm>
              <a:prstGeom prst="rect">
                <a:avLst/>
              </a:prstGeom>
              <a:solidFill>
                <a:srgbClr val="91CCA4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030B610-E906-097E-0E20-6FA125634BA4}"/>
                  </a:ext>
                </a:extLst>
              </p:cNvPr>
              <p:cNvSpPr/>
              <p:nvPr/>
            </p:nvSpPr>
            <p:spPr>
              <a:xfrm>
                <a:off x="9593491" y="2909455"/>
                <a:ext cx="741356" cy="2103120"/>
              </a:xfrm>
              <a:prstGeom prst="rect">
                <a:avLst/>
              </a:prstGeom>
              <a:solidFill>
                <a:srgbClr val="0BAB8B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CAF64B9D-CDF3-E156-B572-BE46BC28F6A4}"/>
                  </a:ext>
                </a:extLst>
              </p:cNvPr>
              <p:cNvSpPr/>
              <p:nvPr/>
            </p:nvSpPr>
            <p:spPr>
              <a:xfrm>
                <a:off x="9833081" y="2909455"/>
                <a:ext cx="260761" cy="2103120"/>
              </a:xfrm>
              <a:prstGeom prst="rect">
                <a:avLst/>
              </a:prstGeom>
              <a:solidFill>
                <a:srgbClr val="004A3D">
                  <a:alpha val="70000"/>
                </a:srgbClr>
              </a:solidFill>
              <a:ln w="1905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화살표: 왼쪽/오른쪽 63">
                <a:extLst>
                  <a:ext uri="{FF2B5EF4-FFF2-40B4-BE49-F238E27FC236}">
                    <a16:creationId xmlns:a16="http://schemas.microsoft.com/office/drawing/2014/main" id="{494049C2-26EA-B581-BBEC-3926BE0D2D88}"/>
                  </a:ext>
                </a:extLst>
              </p:cNvPr>
              <p:cNvSpPr/>
              <p:nvPr/>
            </p:nvSpPr>
            <p:spPr>
              <a:xfrm>
                <a:off x="9376768" y="2580167"/>
                <a:ext cx="1190846" cy="265260"/>
              </a:xfrm>
              <a:prstGeom prst="left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BA4CB05-5FA3-4AF8-C6BC-B6F35A2329C6}"/>
                  </a:ext>
                </a:extLst>
              </p:cNvPr>
              <p:cNvSpPr txBox="1"/>
              <p:nvPr/>
            </p:nvSpPr>
            <p:spPr>
              <a:xfrm>
                <a:off x="9642614" y="2591021"/>
                <a:ext cx="659155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ko-KR" altLang="en-US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우선순위</a:t>
                </a:r>
                <a:endParaRPr lang="en-US" altLang="ko-KR" sz="1000" dirty="0">
                  <a:solidFill>
                    <a:schemeClr val="bg1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1429E8-5CDC-572F-392D-51CE3196ECDC}"/>
                  </a:ext>
                </a:extLst>
              </p:cNvPr>
              <p:cNvSpPr txBox="1"/>
              <p:nvPr/>
            </p:nvSpPr>
            <p:spPr>
              <a:xfrm>
                <a:off x="9844592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1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1E2918-6F96-FBE3-AEA6-22A4185B5251}"/>
                  </a:ext>
                </a:extLst>
              </p:cNvPr>
              <p:cNvSpPr txBox="1"/>
              <p:nvPr/>
            </p:nvSpPr>
            <p:spPr>
              <a:xfrm>
                <a:off x="10085429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D76F8FA-BDBA-2C8B-8252-E6BC62DCE7AA}"/>
                  </a:ext>
                </a:extLst>
              </p:cNvPr>
              <p:cNvSpPr txBox="1"/>
              <p:nvPr/>
            </p:nvSpPr>
            <p:spPr>
              <a:xfrm>
                <a:off x="10342027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CB8F79-CA5E-871A-B3E1-19FFE06DC308}"/>
                  </a:ext>
                </a:extLst>
              </p:cNvPr>
              <p:cNvSpPr txBox="1"/>
              <p:nvPr/>
            </p:nvSpPr>
            <p:spPr>
              <a:xfrm>
                <a:off x="9316230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3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7794BA-E836-62C3-6352-A2DBE8846115}"/>
                  </a:ext>
                </a:extLst>
              </p:cNvPr>
              <p:cNvSpPr txBox="1"/>
              <p:nvPr/>
            </p:nvSpPr>
            <p:spPr>
              <a:xfrm>
                <a:off x="9572828" y="3829741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bg1"/>
                    </a:solidFill>
                    <a:latin typeface="Noto Sans KR" panose="020B0200000000000000" pitchFamily="50" charset="-127"/>
                    <a:ea typeface="Noto Sans KR" panose="020B0200000000000000" pitchFamily="50" charset="-127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60485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9006B-B775-F49A-3206-DBDF2C79A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24441E6-4CED-A173-8114-0E9BD382533A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C52D2D-F536-D5BE-5ADA-1C77FFBCD0CA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1C856-F5F8-F1CA-DBAF-E9E200FF7C66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89E13BA-620C-1AD5-AAD0-3AA80F237D1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DAC17C4-40F8-474C-60D4-CBD60E4E41B0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95A292A-1DFF-0C6E-EE23-600C591986B9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92CDCDC0-80FE-283D-D754-56106A6F1B83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516843B-03F4-0DBF-AB3E-58AD94932365}"/>
              </a:ext>
            </a:extLst>
          </p:cNvPr>
          <p:cNvSpPr/>
          <p:nvPr/>
        </p:nvSpPr>
        <p:spPr>
          <a:xfrm>
            <a:off x="609462" y="126361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2787E13-60D1-95DD-B41E-C9C10C15C3FA}"/>
              </a:ext>
            </a:extLst>
          </p:cNvPr>
          <p:cNvGrpSpPr/>
          <p:nvPr/>
        </p:nvGrpSpPr>
        <p:grpSpPr>
          <a:xfrm>
            <a:off x="5669654" y="2742370"/>
            <a:ext cx="5600264" cy="3716034"/>
            <a:chOff x="5669654" y="2742370"/>
            <a:chExt cx="5600264" cy="371603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4CC2D325-E9E1-C746-8816-3DADC091E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654" y="2742370"/>
              <a:ext cx="5600264" cy="3459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">
              <a:extLst>
                <a:ext uri="{FF2B5EF4-FFF2-40B4-BE49-F238E27FC236}">
                  <a16:creationId xmlns:a16="http://schemas.microsoft.com/office/drawing/2014/main" id="{FE542106-7FC5-D7E8-F300-0EC73172235A}"/>
                </a:ext>
              </a:extLst>
            </p:cNvPr>
            <p:cNvSpPr txBox="1"/>
            <p:nvPr/>
          </p:nvSpPr>
          <p:spPr>
            <a:xfrm>
              <a:off x="5918870" y="6212183"/>
              <a:ext cx="51018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1~220 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스테이지의 게임목표개수 분석차트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D46477-57AD-9943-8113-079196C65072}"/>
              </a:ext>
            </a:extLst>
          </p:cNvPr>
          <p:cNvGrpSpPr/>
          <p:nvPr/>
        </p:nvGrpSpPr>
        <p:grpSpPr>
          <a:xfrm>
            <a:off x="609462" y="1724978"/>
            <a:ext cx="4727576" cy="957276"/>
            <a:chOff x="670560" y="1824834"/>
            <a:chExt cx="4727576" cy="9572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937539-EC99-08CA-D1E3-23688609EF80}"/>
                </a:ext>
              </a:extLst>
            </p:cNvPr>
            <p:cNvSpPr txBox="1"/>
            <p:nvPr/>
          </p:nvSpPr>
          <p:spPr>
            <a:xfrm>
              <a:off x="941808" y="1824834"/>
              <a:ext cx="1794081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정의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718B47-20F0-B461-9D3C-D3ABC174742A}"/>
                </a:ext>
              </a:extLst>
            </p:cNvPr>
            <p:cNvSpPr txBox="1"/>
            <p:nvPr/>
          </p:nvSpPr>
          <p:spPr>
            <a:xfrm>
              <a:off x="670560" y="2135779"/>
              <a:ext cx="4727576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해당 스테이지에서 달성해야 할 목표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이동횟수가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이 되기전에 해당 목표를 전부 달성 시 게임 클리어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- 220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스테이지까지 등장한 클리어 목표는 총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8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가지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D60231-F9E1-4BD8-B091-56D14A7C5813}"/>
              </a:ext>
            </a:extLst>
          </p:cNvPr>
          <p:cNvGrpSpPr/>
          <p:nvPr/>
        </p:nvGrpSpPr>
        <p:grpSpPr>
          <a:xfrm>
            <a:off x="599734" y="2792865"/>
            <a:ext cx="3709670" cy="957276"/>
            <a:chOff x="660832" y="3010102"/>
            <a:chExt cx="3709670" cy="95727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FE08A1-7526-0738-C221-8D5B3A76DD50}"/>
                </a:ext>
              </a:extLst>
            </p:cNvPr>
            <p:cNvSpPr txBox="1"/>
            <p:nvPr/>
          </p:nvSpPr>
          <p:spPr>
            <a:xfrm>
              <a:off x="941808" y="3010102"/>
              <a:ext cx="162897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난이도 조절 방법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A26B7EB-9153-3C4E-A08E-6D8E3B6A66BE}"/>
                </a:ext>
              </a:extLst>
            </p:cNvPr>
            <p:cNvSpPr txBox="1"/>
            <p:nvPr/>
          </p:nvSpPr>
          <p:spPr>
            <a:xfrm>
              <a:off x="660832" y="3321047"/>
              <a:ext cx="3709670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한 스테이지의 클리어 목표 개수를 증가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파괴조건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등장조건 등 조건이 걸린 요소를 사용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전혀 다른 클리어 방식의 목표를 조합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FCD4A1A-5563-BA97-A8B3-4C1EE3B069A9}"/>
              </a:ext>
            </a:extLst>
          </p:cNvPr>
          <p:cNvGrpSpPr/>
          <p:nvPr/>
        </p:nvGrpSpPr>
        <p:grpSpPr>
          <a:xfrm>
            <a:off x="599734" y="3860752"/>
            <a:ext cx="5094664" cy="2067004"/>
            <a:chOff x="660832" y="3010102"/>
            <a:chExt cx="5094664" cy="206700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333128-FDD4-E643-C754-F78DB741B1BF}"/>
                </a:ext>
              </a:extLst>
            </p:cNvPr>
            <p:cNvSpPr txBox="1"/>
            <p:nvPr/>
          </p:nvSpPr>
          <p:spPr>
            <a:xfrm>
              <a:off x="941808" y="3010102"/>
              <a:ext cx="2008883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 및 재미요소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F3108F-ED5F-C8EB-41EC-9CE9EC320F6F}"/>
                </a:ext>
              </a:extLst>
            </p:cNvPr>
            <p:cNvSpPr txBox="1"/>
            <p:nvPr/>
          </p:nvSpPr>
          <p:spPr>
            <a:xfrm>
              <a:off x="660832" y="3322780"/>
              <a:ext cx="5094664" cy="175432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적용의도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 방식의 다양화를 통해 지속적 플레이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다양한 목표 조합을 통한 새로운 스테이지 제작 용이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파괴 또는 등장에 조건이 있는 목표를 통해 변수 창출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유료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아이템을 의도적으로 사용하도록 유도하는 디자인 가능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  <a:p>
              <a:pPr lvl="1"/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재미요소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주어진 이동횟수 내에서 모든 목표를 달성하기 위한 전락적 재미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특수아이템 혹은 자동 매치로 목표가 우연히 달성되는 변수의 재미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FEF5034-F0CD-5FB6-FD4A-EC59C3781683}"/>
              </a:ext>
            </a:extLst>
          </p:cNvPr>
          <p:cNvGrpSpPr/>
          <p:nvPr/>
        </p:nvGrpSpPr>
        <p:grpSpPr>
          <a:xfrm>
            <a:off x="5869126" y="1872771"/>
            <a:ext cx="5182782" cy="816884"/>
            <a:chOff x="5869126" y="1872771"/>
            <a:chExt cx="5182782" cy="816884"/>
          </a:xfrm>
        </p:grpSpPr>
        <p:sp>
          <p:nvSpPr>
            <p:cNvPr id="33" name="TextBox 1">
              <a:extLst>
                <a:ext uri="{FF2B5EF4-FFF2-40B4-BE49-F238E27FC236}">
                  <a16:creationId xmlns:a16="http://schemas.microsoft.com/office/drawing/2014/main" id="{639CDF4E-6453-AE51-AC85-4991917D924B}"/>
                </a:ext>
              </a:extLst>
            </p:cNvPr>
            <p:cNvSpPr txBox="1"/>
            <p:nvPr/>
          </p:nvSpPr>
          <p:spPr>
            <a:xfrm>
              <a:off x="7665043" y="2443434"/>
              <a:ext cx="16094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000" spc="-150" dirty="0" err="1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클리어목표</a:t>
              </a:r>
              <a:r>
                <a:rPr lang="ko-KR" altLang="en-US" sz="1000" spc="-150" dirty="0">
                  <a:solidFill>
                    <a:srgbClr val="7F7B7B"/>
                  </a:solidFill>
                  <a:latin typeface="에스코어 드림 2 ExtraLight" panose="020B0203030302020204" pitchFamily="34" charset="-127"/>
                  <a:ea typeface="에스코어 드림 2 ExtraLight" panose="020B0203030302020204" pitchFamily="34" charset="-127"/>
                  <a:cs typeface="Pretendard Light" panose="02000403000000020004" pitchFamily="50" charset="-127"/>
                </a:rPr>
                <a:t> 예시 이미지</a:t>
              </a:r>
              <a:endParaRPr lang="ko-KR" altLang="en-US" sz="1100" spc="-150" dirty="0">
                <a:solidFill>
                  <a:srgbClr val="7F7B7B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retendard Light" panose="02000403000000020004" pitchFamily="50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9A49658-7BEC-5762-4636-4A3C4D054B65}"/>
                </a:ext>
              </a:extLst>
            </p:cNvPr>
            <p:cNvGrpSpPr/>
            <p:nvPr/>
          </p:nvGrpSpPr>
          <p:grpSpPr>
            <a:xfrm>
              <a:off x="5869126" y="1872771"/>
              <a:ext cx="5182782" cy="536228"/>
              <a:chOff x="6060322" y="2050787"/>
              <a:chExt cx="5182782" cy="536228"/>
            </a:xfrm>
          </p:grpSpPr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D34AE5BA-E3D6-83C1-73FB-EBF903B47A1B}"/>
                  </a:ext>
                </a:extLst>
              </p:cNvPr>
              <p:cNvSpPr/>
              <p:nvPr/>
            </p:nvSpPr>
            <p:spPr>
              <a:xfrm>
                <a:off x="7288740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7935A3C4-E353-DDA0-A2A2-46DBC3D1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b="3061"/>
              <a:stretch/>
            </p:blipFill>
            <p:spPr>
              <a:xfrm>
                <a:off x="7672396" y="2050787"/>
                <a:ext cx="1552232" cy="536228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B5018451-5D7B-BBE6-5C43-1C131B351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24738" y="2050787"/>
                <a:ext cx="1518366" cy="536228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73B85F75-5566-9933-F255-8E3ACC2E6F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t="-1" b="2062"/>
              <a:stretch/>
            </p:blipFill>
            <p:spPr>
              <a:xfrm>
                <a:off x="6060322" y="2050787"/>
                <a:ext cx="1111964" cy="536228"/>
              </a:xfrm>
              <a:prstGeom prst="rect">
                <a:avLst/>
              </a:prstGeom>
            </p:spPr>
          </p:pic>
          <p:sp>
            <p:nvSpPr>
              <p:cNvPr id="48" name="화살표: 오른쪽 47">
                <a:extLst>
                  <a:ext uri="{FF2B5EF4-FFF2-40B4-BE49-F238E27FC236}">
                    <a16:creationId xmlns:a16="http://schemas.microsoft.com/office/drawing/2014/main" id="{9D35BB0E-DE2A-0736-B4AC-003382E0DA47}"/>
                  </a:ext>
                </a:extLst>
              </p:cNvPr>
              <p:cNvSpPr/>
              <p:nvPr/>
            </p:nvSpPr>
            <p:spPr>
              <a:xfrm>
                <a:off x="9344759" y="2204930"/>
                <a:ext cx="259848" cy="227942"/>
              </a:xfrm>
              <a:prstGeom prst="rightArrow">
                <a:avLst/>
              </a:prstGeom>
              <a:solidFill>
                <a:srgbClr val="004B3E"/>
              </a:solidFill>
              <a:ln>
                <a:solidFill>
                  <a:srgbClr val="004B3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58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B758E-9514-BB08-4AF4-A06664CA2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840A395-8CE9-0E4F-4403-F62A6CBA9659}"/>
              </a:ext>
            </a:extLst>
          </p:cNvPr>
          <p:cNvSpPr/>
          <p:nvPr/>
        </p:nvSpPr>
        <p:spPr>
          <a:xfrm>
            <a:off x="7055817" y="930244"/>
            <a:ext cx="1404700" cy="419089"/>
          </a:xfrm>
          <a:prstGeom prst="roundRect">
            <a:avLst/>
          </a:prstGeom>
          <a:solidFill>
            <a:srgbClr val="91CC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A3D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블록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225D93F-FD0E-F60F-0CC5-1B5AD9B4D0A3}"/>
              </a:ext>
            </a:extLst>
          </p:cNvPr>
          <p:cNvSpPr/>
          <p:nvPr/>
        </p:nvSpPr>
        <p:spPr>
          <a:xfrm>
            <a:off x="5651117" y="542926"/>
            <a:ext cx="1404700" cy="806407"/>
          </a:xfrm>
          <a:prstGeom prst="roundRect">
            <a:avLst/>
          </a:prstGeom>
          <a:solidFill>
            <a:srgbClr val="A6D5B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클리어 목표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D7CE3B9-5FC1-B261-1995-049B0198F1CB}"/>
              </a:ext>
            </a:extLst>
          </p:cNvPr>
          <p:cNvSpPr/>
          <p:nvPr/>
        </p:nvSpPr>
        <p:spPr>
          <a:xfrm>
            <a:off x="4246417" y="930244"/>
            <a:ext cx="1404700" cy="419090"/>
          </a:xfrm>
          <a:prstGeom prst="roundRect">
            <a:avLst/>
          </a:prstGeom>
          <a:solidFill>
            <a:srgbClr val="C4E4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004B3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이동횟수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9EE1535-C2E6-5AC0-3609-D5637DD3762D}"/>
              </a:ext>
            </a:extLst>
          </p:cNvPr>
          <p:cNvSpPr/>
          <p:nvPr/>
        </p:nvSpPr>
        <p:spPr>
          <a:xfrm>
            <a:off x="9865217" y="930244"/>
            <a:ext cx="1404700" cy="419089"/>
          </a:xfrm>
          <a:prstGeom prst="roundRect">
            <a:avLst/>
          </a:prstGeom>
          <a:solidFill>
            <a:srgbClr val="004B3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장애물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864D56-BE6B-DA48-1950-B18F0EAC4866}"/>
              </a:ext>
            </a:extLst>
          </p:cNvPr>
          <p:cNvSpPr/>
          <p:nvPr/>
        </p:nvSpPr>
        <p:spPr>
          <a:xfrm>
            <a:off x="8460517" y="930244"/>
            <a:ext cx="1404700" cy="419089"/>
          </a:xfrm>
          <a:prstGeom prst="roundRect">
            <a:avLst/>
          </a:prstGeom>
          <a:solidFill>
            <a:srgbClr val="0BAB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600" dirty="0">
                <a:solidFill>
                  <a:srgbClr val="F0F0F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Pretendard Variable" panose="02000003000000020004" pitchFamily="2" charset="-127"/>
              </a:rPr>
              <a:t>환경요소</a:t>
            </a: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7B00F90-DF6F-5427-B0C0-E13D0F2E8AC8}"/>
              </a:ext>
            </a:extLst>
          </p:cNvPr>
          <p:cNvCxnSpPr>
            <a:cxnSpLocks/>
          </p:cNvCxnSpPr>
          <p:nvPr/>
        </p:nvCxnSpPr>
        <p:spPr>
          <a:xfrm>
            <a:off x="0" y="425964"/>
            <a:ext cx="1628775" cy="0"/>
          </a:xfrm>
          <a:prstGeom prst="line">
            <a:avLst/>
          </a:prstGeom>
          <a:ln w="38100">
            <a:solidFill>
              <a:srgbClr val="004B3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1">
            <a:extLst>
              <a:ext uri="{FF2B5EF4-FFF2-40B4-BE49-F238E27FC236}">
                <a16:creationId xmlns:a16="http://schemas.microsoft.com/office/drawing/2014/main" id="{582B9395-5792-B3B0-CB18-03DEBF400F8A}"/>
              </a:ext>
            </a:extLst>
          </p:cNvPr>
          <p:cNvSpPr txBox="1"/>
          <p:nvPr/>
        </p:nvSpPr>
        <p:spPr>
          <a:xfrm>
            <a:off x="0" y="95250"/>
            <a:ext cx="138485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spc="-150" dirty="0">
                <a:solidFill>
                  <a:srgbClr val="004A3D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난이도 조절 요소</a:t>
            </a:r>
            <a:endParaRPr lang="ko-KR" altLang="en-US" sz="2000" spc="-150" dirty="0">
              <a:solidFill>
                <a:srgbClr val="004A3D"/>
              </a:solidFill>
              <a:latin typeface="Pretendard Medium" panose="02000603000000020004" pitchFamily="50" charset="-127"/>
              <a:ea typeface="Pretendard Medium" panose="02000603000000020004" pitchFamily="50" charset="-127"/>
              <a:cs typeface="Pretendard Medium" panose="02000603000000020004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39E8A5-3954-C76D-22AF-FC54CD304DC7}"/>
              </a:ext>
            </a:extLst>
          </p:cNvPr>
          <p:cNvSpPr/>
          <p:nvPr/>
        </p:nvSpPr>
        <p:spPr>
          <a:xfrm>
            <a:off x="634882" y="1260884"/>
            <a:ext cx="10850880" cy="5499136"/>
          </a:xfrm>
          <a:prstGeom prst="roundRect">
            <a:avLst>
              <a:gd name="adj" fmla="val 6413"/>
            </a:avLst>
          </a:prstGeom>
          <a:solidFill>
            <a:srgbClr val="E9E9E9"/>
          </a:solidFill>
          <a:ln>
            <a:solidFill>
              <a:srgbClr val="004B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7F7B7B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95795C-28D2-2745-F2BC-8F07D379241A}"/>
              </a:ext>
            </a:extLst>
          </p:cNvPr>
          <p:cNvGrpSpPr/>
          <p:nvPr/>
        </p:nvGrpSpPr>
        <p:grpSpPr>
          <a:xfrm>
            <a:off x="609261" y="1724978"/>
            <a:ext cx="5450531" cy="4976166"/>
            <a:chOff x="670359" y="1824834"/>
            <a:chExt cx="5450531" cy="497616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522B32-F1E5-9CC1-267F-D0F9150EF148}"/>
                </a:ext>
              </a:extLst>
            </p:cNvPr>
            <p:cNvSpPr txBox="1"/>
            <p:nvPr/>
          </p:nvSpPr>
          <p:spPr>
            <a:xfrm>
              <a:off x="941808" y="1824834"/>
              <a:ext cx="266932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4. </a:t>
              </a:r>
              <a:r>
                <a:rPr lang="ko-KR" altLang="en-US" sz="1400" dirty="0">
                  <a:solidFill>
                    <a:srgbClr val="0BAB8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예시 스테이지 레벨디자인 분석</a:t>
              </a:r>
              <a:endParaRPr lang="en-US" altLang="ko-KR" sz="1400" dirty="0">
                <a:solidFill>
                  <a:srgbClr val="0BAB8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D46BE3-FE24-5B15-778D-BC9B7E5CB414}"/>
                </a:ext>
              </a:extLst>
            </p:cNvPr>
            <p:cNvSpPr txBox="1"/>
            <p:nvPr/>
          </p:nvSpPr>
          <p:spPr>
            <a:xfrm>
              <a:off x="670359" y="4308010"/>
              <a:ext cx="5450531" cy="249299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lvl="1"/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분석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개의 클리어 목표 존재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돌 그리고 구멍으로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분단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번 목표 클리어와 동시에 분단된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맵으로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확장 시도 필요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초반에 맵 중앙에서 무조건 더블 폭탄 생성 가능하게 블록 배치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-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레벨디자인 요소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클리어 목표의 등장 조건을 통해 단계적 게임 진행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2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목표의 위치를 통해 </a:t>
              </a:r>
              <a:r>
                <a:rPr lang="ko-KR" altLang="en-US" sz="1200" dirty="0">
                  <a:solidFill>
                    <a:srgbClr val="FF6B6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를 통한 맵 확장 및 진행방향 유도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식물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– 1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파괴 시 숨겨진 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블록이 등장</a:t>
              </a: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,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장애물 파괴를 무조건 하도록 설계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→ 3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목표 등장을 통해 확장된 맵 전체를 사용하게 하여 </a:t>
              </a:r>
              <a:b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</a:br>
              <a:r>
                <a:rPr lang="en-US" altLang="ko-KR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        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플레이어가 </a:t>
              </a:r>
              <a:r>
                <a:rPr lang="ko-KR" altLang="en-US" sz="1200" dirty="0" err="1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맵에</a:t>
              </a:r>
              <a:r>
                <a:rPr lang="ko-KR" altLang="en-US" sz="12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 익숙해지도록 설계</a:t>
              </a:r>
              <a:endParaRPr lang="en-US" altLang="ko-KR" sz="12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10A37A5B-1A16-FDB1-83A8-DCF03AF68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6" y="2003625"/>
            <a:ext cx="4314239" cy="2204529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id="{E3132A8D-9F30-BC18-DF9B-15F9DDDE91A8}"/>
              </a:ext>
            </a:extLst>
          </p:cNvPr>
          <p:cNvGrpSpPr/>
          <p:nvPr/>
        </p:nvGrpSpPr>
        <p:grpSpPr>
          <a:xfrm>
            <a:off x="6095852" y="2184252"/>
            <a:ext cx="5173896" cy="3806514"/>
            <a:chOff x="6125784" y="1999966"/>
            <a:chExt cx="5173896" cy="380651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5F2F0F-208C-41FA-696E-51B0E98E185A}"/>
                </a:ext>
              </a:extLst>
            </p:cNvPr>
            <p:cNvSpPr txBox="1"/>
            <p:nvPr/>
          </p:nvSpPr>
          <p:spPr>
            <a:xfrm>
              <a:off x="6187465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pic>
          <p:nvPicPr>
            <p:cNvPr id="34" name="그림 33" descr="스크린샷, 슬롯 머신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A8072A88-0CB1-6F90-99CF-7CD9305DA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221" y="1999967"/>
              <a:ext cx="1652270" cy="3575682"/>
            </a:xfrm>
            <a:prstGeom prst="rect">
              <a:avLst/>
            </a:prstGeom>
          </p:spPr>
        </p:pic>
        <p:pic>
          <p:nvPicPr>
            <p:cNvPr id="30" name="그림 29" descr="슬롯 머신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3E875BD-CE79-4955-453F-C3CC3687D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10" y="2021434"/>
              <a:ext cx="1652270" cy="3575682"/>
            </a:xfrm>
            <a:prstGeom prst="rect">
              <a:avLst/>
            </a:prstGeom>
          </p:spPr>
        </p:pic>
        <p:pic>
          <p:nvPicPr>
            <p:cNvPr id="46" name="그림 45" descr="슬롯 머신, 스크린샷, 게임, 경기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969B051-5900-8419-C7FE-9F97F467B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5784" y="1999966"/>
              <a:ext cx="1652270" cy="357568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E0BC505-F729-6BA6-9984-F16B8D562CA4}"/>
                </a:ext>
              </a:extLst>
            </p:cNvPr>
            <p:cNvSpPr txBox="1"/>
            <p:nvPr/>
          </p:nvSpPr>
          <p:spPr>
            <a:xfrm>
              <a:off x="7950902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2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4EFCA-B137-B8CD-7BB7-8B6E860A9F39}"/>
                </a:ext>
              </a:extLst>
            </p:cNvPr>
            <p:cNvSpPr txBox="1"/>
            <p:nvPr/>
          </p:nvSpPr>
          <p:spPr>
            <a:xfrm>
              <a:off x="9709091" y="5591036"/>
              <a:ext cx="1463862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145 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스테이지 </a:t>
              </a:r>
              <a:r>
                <a:rPr lang="en-US" altLang="ko-KR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3</a:t>
              </a:r>
              <a:r>
                <a:rPr lang="ko-KR" altLang="en-US" sz="800" dirty="0">
                  <a:solidFill>
                    <a:srgbClr val="7F7B7B"/>
                  </a:solidFill>
                  <a:latin typeface="Noto Sans KR" panose="020B0200000000000000" pitchFamily="50" charset="-127"/>
                  <a:ea typeface="Noto Sans KR" panose="020B0200000000000000" pitchFamily="50" charset="-127"/>
                </a:rPr>
                <a:t>단계 석판 배치</a:t>
              </a:r>
              <a:endParaRPr lang="en-US" altLang="ko-KR" sz="800" dirty="0">
                <a:solidFill>
                  <a:srgbClr val="7F7B7B"/>
                </a:solidFill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6FC9F553-0A4D-13E4-1127-C521FF288274}"/>
              </a:ext>
            </a:extLst>
          </p:cNvPr>
          <p:cNvSpPr/>
          <p:nvPr/>
        </p:nvSpPr>
        <p:spPr>
          <a:xfrm>
            <a:off x="9815815" y="3798245"/>
            <a:ext cx="348911" cy="409909"/>
          </a:xfrm>
          <a:custGeom>
            <a:avLst/>
            <a:gdLst>
              <a:gd name="connsiteX0" fmla="*/ 0 w 348911"/>
              <a:gd name="connsiteY0" fmla="*/ 0 h 409909"/>
              <a:gd name="connsiteX1" fmla="*/ 187816 w 348911"/>
              <a:gd name="connsiteY1" fmla="*/ 0 h 409909"/>
              <a:gd name="connsiteX2" fmla="*/ 187816 w 348911"/>
              <a:gd name="connsiteY2" fmla="*/ 194465 h 409909"/>
              <a:gd name="connsiteX3" fmla="*/ 348911 w 348911"/>
              <a:gd name="connsiteY3" fmla="*/ 194465 h 409909"/>
              <a:gd name="connsiteX4" fmla="*/ 348911 w 348911"/>
              <a:gd name="connsiteY4" fmla="*/ 409909 h 409909"/>
              <a:gd name="connsiteX5" fmla="*/ 1 w 348911"/>
              <a:gd name="connsiteY5" fmla="*/ 409909 h 409909"/>
              <a:gd name="connsiteX6" fmla="*/ 1 w 348911"/>
              <a:gd name="connsiteY6" fmla="*/ 215444 h 409909"/>
              <a:gd name="connsiteX7" fmla="*/ 0 w 348911"/>
              <a:gd name="connsiteY7" fmla="*/ 215444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1" h="409909">
                <a:moveTo>
                  <a:pt x="0" y="0"/>
                </a:moveTo>
                <a:lnTo>
                  <a:pt x="187816" y="0"/>
                </a:lnTo>
                <a:lnTo>
                  <a:pt x="187816" y="194465"/>
                </a:lnTo>
                <a:lnTo>
                  <a:pt x="348911" y="194465"/>
                </a:lnTo>
                <a:lnTo>
                  <a:pt x="348911" y="409909"/>
                </a:lnTo>
                <a:lnTo>
                  <a:pt x="1" y="409909"/>
                </a:lnTo>
                <a:lnTo>
                  <a:pt x="1" y="215444"/>
                </a:lnTo>
                <a:lnTo>
                  <a:pt x="0" y="21544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자유형: 도형 64">
            <a:extLst>
              <a:ext uri="{FF2B5EF4-FFF2-40B4-BE49-F238E27FC236}">
                <a16:creationId xmlns:a16="http://schemas.microsoft.com/office/drawing/2014/main" id="{F240FB26-A9F2-13EE-BB8F-9C476871E937}"/>
              </a:ext>
            </a:extLst>
          </p:cNvPr>
          <p:cNvSpPr/>
          <p:nvPr/>
        </p:nvSpPr>
        <p:spPr>
          <a:xfrm>
            <a:off x="6283648" y="3613034"/>
            <a:ext cx="1272556" cy="343287"/>
          </a:xfrm>
          <a:custGeom>
            <a:avLst/>
            <a:gdLst>
              <a:gd name="connsiteX0" fmla="*/ 0 w 1272556"/>
              <a:gd name="connsiteY0" fmla="*/ 0 h 343287"/>
              <a:gd name="connsiteX1" fmla="*/ 1272556 w 1272556"/>
              <a:gd name="connsiteY1" fmla="*/ 0 h 343287"/>
              <a:gd name="connsiteX2" fmla="*/ 1272556 w 1272556"/>
              <a:gd name="connsiteY2" fmla="*/ 179245 h 343287"/>
              <a:gd name="connsiteX3" fmla="*/ 1102435 w 1272556"/>
              <a:gd name="connsiteY3" fmla="*/ 179245 h 343287"/>
              <a:gd name="connsiteX4" fmla="*/ 1102435 w 1272556"/>
              <a:gd name="connsiteY4" fmla="*/ 343287 h 343287"/>
              <a:gd name="connsiteX5" fmla="*/ 173858 w 1272556"/>
              <a:gd name="connsiteY5" fmla="*/ 343287 h 343287"/>
              <a:gd name="connsiteX6" fmla="*/ 173858 w 1272556"/>
              <a:gd name="connsiteY6" fmla="*/ 179245 h 343287"/>
              <a:gd name="connsiteX7" fmla="*/ 0 w 1272556"/>
              <a:gd name="connsiteY7" fmla="*/ 179245 h 34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72556" h="343287">
                <a:moveTo>
                  <a:pt x="0" y="0"/>
                </a:moveTo>
                <a:lnTo>
                  <a:pt x="1272556" y="0"/>
                </a:lnTo>
                <a:lnTo>
                  <a:pt x="1272556" y="179245"/>
                </a:lnTo>
                <a:lnTo>
                  <a:pt x="1102435" y="179245"/>
                </a:lnTo>
                <a:lnTo>
                  <a:pt x="1102435" y="343287"/>
                </a:lnTo>
                <a:lnTo>
                  <a:pt x="173858" y="343287"/>
                </a:lnTo>
                <a:lnTo>
                  <a:pt x="173858" y="179245"/>
                </a:lnTo>
                <a:lnTo>
                  <a:pt x="0" y="17924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자유형: 도형 67">
            <a:extLst>
              <a:ext uri="{FF2B5EF4-FFF2-40B4-BE49-F238E27FC236}">
                <a16:creationId xmlns:a16="http://schemas.microsoft.com/office/drawing/2014/main" id="{C650CA20-8107-8C80-EE3C-A75096A6822A}"/>
              </a:ext>
            </a:extLst>
          </p:cNvPr>
          <p:cNvSpPr/>
          <p:nvPr/>
        </p:nvSpPr>
        <p:spPr>
          <a:xfrm>
            <a:off x="8227954" y="4310755"/>
            <a:ext cx="904980" cy="550360"/>
          </a:xfrm>
          <a:custGeom>
            <a:avLst/>
            <a:gdLst>
              <a:gd name="connsiteX0" fmla="*/ 0 w 904980"/>
              <a:gd name="connsiteY0" fmla="*/ 0 h 550360"/>
              <a:gd name="connsiteX1" fmla="*/ 904980 w 904980"/>
              <a:gd name="connsiteY1" fmla="*/ 0 h 550360"/>
              <a:gd name="connsiteX2" fmla="*/ 904980 w 904980"/>
              <a:gd name="connsiteY2" fmla="*/ 197449 h 550360"/>
              <a:gd name="connsiteX3" fmla="*/ 710483 w 904980"/>
              <a:gd name="connsiteY3" fmla="*/ 197449 h 550360"/>
              <a:gd name="connsiteX4" fmla="*/ 710483 w 904980"/>
              <a:gd name="connsiteY4" fmla="*/ 380722 h 550360"/>
              <a:gd name="connsiteX5" fmla="*/ 533274 w 904980"/>
              <a:gd name="connsiteY5" fmla="*/ 380722 h 550360"/>
              <a:gd name="connsiteX6" fmla="*/ 533274 w 904980"/>
              <a:gd name="connsiteY6" fmla="*/ 550360 h 550360"/>
              <a:gd name="connsiteX7" fmla="*/ 371706 w 904980"/>
              <a:gd name="connsiteY7" fmla="*/ 550360 h 550360"/>
              <a:gd name="connsiteX8" fmla="*/ 371706 w 904980"/>
              <a:gd name="connsiteY8" fmla="*/ 380722 h 550360"/>
              <a:gd name="connsiteX9" fmla="*/ 194497 w 904980"/>
              <a:gd name="connsiteY9" fmla="*/ 380722 h 550360"/>
              <a:gd name="connsiteX10" fmla="*/ 194497 w 904980"/>
              <a:gd name="connsiteY10" fmla="*/ 197449 h 550360"/>
              <a:gd name="connsiteX11" fmla="*/ 0 w 904980"/>
              <a:gd name="connsiteY11" fmla="*/ 197449 h 55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4980" h="550360">
                <a:moveTo>
                  <a:pt x="0" y="0"/>
                </a:moveTo>
                <a:lnTo>
                  <a:pt x="904980" y="0"/>
                </a:lnTo>
                <a:lnTo>
                  <a:pt x="904980" y="197449"/>
                </a:lnTo>
                <a:lnTo>
                  <a:pt x="710483" y="197449"/>
                </a:lnTo>
                <a:lnTo>
                  <a:pt x="710483" y="380722"/>
                </a:lnTo>
                <a:lnTo>
                  <a:pt x="533274" y="380722"/>
                </a:lnTo>
                <a:lnTo>
                  <a:pt x="533274" y="550360"/>
                </a:lnTo>
                <a:lnTo>
                  <a:pt x="371706" y="550360"/>
                </a:lnTo>
                <a:lnTo>
                  <a:pt x="371706" y="380722"/>
                </a:lnTo>
                <a:lnTo>
                  <a:pt x="194497" y="380722"/>
                </a:lnTo>
                <a:lnTo>
                  <a:pt x="194497" y="197449"/>
                </a:lnTo>
                <a:lnTo>
                  <a:pt x="0" y="197449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03421955-0816-74CE-6053-994BD22C59EC}"/>
              </a:ext>
            </a:extLst>
          </p:cNvPr>
          <p:cNvSpPr/>
          <p:nvPr/>
        </p:nvSpPr>
        <p:spPr>
          <a:xfrm>
            <a:off x="10706334" y="3798245"/>
            <a:ext cx="348910" cy="409909"/>
          </a:xfrm>
          <a:custGeom>
            <a:avLst/>
            <a:gdLst>
              <a:gd name="connsiteX0" fmla="*/ 195582 w 348910"/>
              <a:gd name="connsiteY0" fmla="*/ 0 h 409909"/>
              <a:gd name="connsiteX1" fmla="*/ 348910 w 348910"/>
              <a:gd name="connsiteY1" fmla="*/ 0 h 409909"/>
              <a:gd name="connsiteX2" fmla="*/ 348910 w 348910"/>
              <a:gd name="connsiteY2" fmla="*/ 194465 h 409909"/>
              <a:gd name="connsiteX3" fmla="*/ 348910 w 348910"/>
              <a:gd name="connsiteY3" fmla="*/ 215444 h 409909"/>
              <a:gd name="connsiteX4" fmla="*/ 348910 w 348910"/>
              <a:gd name="connsiteY4" fmla="*/ 409909 h 409909"/>
              <a:gd name="connsiteX5" fmla="*/ 0 w 348910"/>
              <a:gd name="connsiteY5" fmla="*/ 409909 h 409909"/>
              <a:gd name="connsiteX6" fmla="*/ 0 w 348910"/>
              <a:gd name="connsiteY6" fmla="*/ 194465 h 409909"/>
              <a:gd name="connsiteX7" fmla="*/ 195582 w 348910"/>
              <a:gd name="connsiteY7" fmla="*/ 194465 h 409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910" h="409909">
                <a:moveTo>
                  <a:pt x="195582" y="0"/>
                </a:moveTo>
                <a:lnTo>
                  <a:pt x="348910" y="0"/>
                </a:lnTo>
                <a:lnTo>
                  <a:pt x="348910" y="194465"/>
                </a:lnTo>
                <a:lnTo>
                  <a:pt x="348910" y="215444"/>
                </a:lnTo>
                <a:lnTo>
                  <a:pt x="348910" y="409909"/>
                </a:lnTo>
                <a:lnTo>
                  <a:pt x="0" y="409909"/>
                </a:lnTo>
                <a:lnTo>
                  <a:pt x="0" y="194465"/>
                </a:lnTo>
                <a:lnTo>
                  <a:pt x="195582" y="194465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C65AAA2E-C1E0-B15A-4C26-9A406A3FD020}"/>
              </a:ext>
            </a:extLst>
          </p:cNvPr>
          <p:cNvSpPr/>
          <p:nvPr/>
        </p:nvSpPr>
        <p:spPr>
          <a:xfrm>
            <a:off x="9815815" y="4344329"/>
            <a:ext cx="529689" cy="539687"/>
          </a:xfrm>
          <a:custGeom>
            <a:avLst/>
            <a:gdLst>
              <a:gd name="connsiteX0" fmla="*/ 1 w 529689"/>
              <a:gd name="connsiteY0" fmla="*/ 0 h 539687"/>
              <a:gd name="connsiteX1" fmla="*/ 187816 w 529689"/>
              <a:gd name="connsiteY1" fmla="*/ 0 h 539687"/>
              <a:gd name="connsiteX2" fmla="*/ 187816 w 529689"/>
              <a:gd name="connsiteY2" fmla="*/ 158206 h 539687"/>
              <a:gd name="connsiteX3" fmla="*/ 348911 w 529689"/>
              <a:gd name="connsiteY3" fmla="*/ 158206 h 539687"/>
              <a:gd name="connsiteX4" fmla="*/ 348911 w 529689"/>
              <a:gd name="connsiteY4" fmla="*/ 324243 h 539687"/>
              <a:gd name="connsiteX5" fmla="*/ 529689 w 529689"/>
              <a:gd name="connsiteY5" fmla="*/ 324243 h 539687"/>
              <a:gd name="connsiteX6" fmla="*/ 529689 w 529689"/>
              <a:gd name="connsiteY6" fmla="*/ 539687 h 539687"/>
              <a:gd name="connsiteX7" fmla="*/ 0 w 529689"/>
              <a:gd name="connsiteY7" fmla="*/ 539687 h 539687"/>
              <a:gd name="connsiteX8" fmla="*/ 0 w 529689"/>
              <a:gd name="connsiteY8" fmla="*/ 324243 h 539687"/>
              <a:gd name="connsiteX9" fmla="*/ 1 w 529689"/>
              <a:gd name="connsiteY9" fmla="*/ 324243 h 539687"/>
              <a:gd name="connsiteX10" fmla="*/ 1 w 529689"/>
              <a:gd name="connsiteY10" fmla="*/ 215444 h 539687"/>
              <a:gd name="connsiteX11" fmla="*/ 1 w 529689"/>
              <a:gd name="connsiteY11" fmla="*/ 158206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9689" h="539687">
                <a:moveTo>
                  <a:pt x="1" y="0"/>
                </a:moveTo>
                <a:lnTo>
                  <a:pt x="187816" y="0"/>
                </a:lnTo>
                <a:lnTo>
                  <a:pt x="187816" y="158206"/>
                </a:lnTo>
                <a:lnTo>
                  <a:pt x="348911" y="158206"/>
                </a:lnTo>
                <a:lnTo>
                  <a:pt x="348911" y="324243"/>
                </a:lnTo>
                <a:lnTo>
                  <a:pt x="529689" y="324243"/>
                </a:lnTo>
                <a:lnTo>
                  <a:pt x="529689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" y="324243"/>
                </a:lnTo>
                <a:lnTo>
                  <a:pt x="1" y="215444"/>
                </a:lnTo>
                <a:lnTo>
                  <a:pt x="1" y="158206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8A0AAF6A-8A2A-EEC1-F932-7171552FFD85}"/>
              </a:ext>
            </a:extLst>
          </p:cNvPr>
          <p:cNvSpPr/>
          <p:nvPr/>
        </p:nvSpPr>
        <p:spPr>
          <a:xfrm>
            <a:off x="10533321" y="4344329"/>
            <a:ext cx="521923" cy="539687"/>
          </a:xfrm>
          <a:custGeom>
            <a:avLst/>
            <a:gdLst>
              <a:gd name="connsiteX0" fmla="*/ 368595 w 521923"/>
              <a:gd name="connsiteY0" fmla="*/ 0 h 539687"/>
              <a:gd name="connsiteX1" fmla="*/ 521923 w 521923"/>
              <a:gd name="connsiteY1" fmla="*/ 0 h 539687"/>
              <a:gd name="connsiteX2" fmla="*/ 521923 w 521923"/>
              <a:gd name="connsiteY2" fmla="*/ 164394 h 539687"/>
              <a:gd name="connsiteX3" fmla="*/ 521923 w 521923"/>
              <a:gd name="connsiteY3" fmla="*/ 215444 h 539687"/>
              <a:gd name="connsiteX4" fmla="*/ 521923 w 521923"/>
              <a:gd name="connsiteY4" fmla="*/ 324243 h 539687"/>
              <a:gd name="connsiteX5" fmla="*/ 521923 w 521923"/>
              <a:gd name="connsiteY5" fmla="*/ 379838 h 539687"/>
              <a:gd name="connsiteX6" fmla="*/ 521923 w 521923"/>
              <a:gd name="connsiteY6" fmla="*/ 539687 h 539687"/>
              <a:gd name="connsiteX7" fmla="*/ 0 w 521923"/>
              <a:gd name="connsiteY7" fmla="*/ 539687 h 539687"/>
              <a:gd name="connsiteX8" fmla="*/ 0 w 521923"/>
              <a:gd name="connsiteY8" fmla="*/ 324243 h 539687"/>
              <a:gd name="connsiteX9" fmla="*/ 173013 w 521923"/>
              <a:gd name="connsiteY9" fmla="*/ 324243 h 539687"/>
              <a:gd name="connsiteX10" fmla="*/ 173013 w 521923"/>
              <a:gd name="connsiteY10" fmla="*/ 164394 h 539687"/>
              <a:gd name="connsiteX11" fmla="*/ 368595 w 521923"/>
              <a:gd name="connsiteY11" fmla="*/ 164394 h 539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1923" h="539687">
                <a:moveTo>
                  <a:pt x="368595" y="0"/>
                </a:moveTo>
                <a:lnTo>
                  <a:pt x="521923" y="0"/>
                </a:lnTo>
                <a:lnTo>
                  <a:pt x="521923" y="164394"/>
                </a:lnTo>
                <a:lnTo>
                  <a:pt x="521923" y="215444"/>
                </a:lnTo>
                <a:lnTo>
                  <a:pt x="521923" y="324243"/>
                </a:lnTo>
                <a:lnTo>
                  <a:pt x="521923" y="379838"/>
                </a:lnTo>
                <a:lnTo>
                  <a:pt x="521923" y="539687"/>
                </a:lnTo>
                <a:lnTo>
                  <a:pt x="0" y="539687"/>
                </a:lnTo>
                <a:lnTo>
                  <a:pt x="0" y="324243"/>
                </a:lnTo>
                <a:lnTo>
                  <a:pt x="173013" y="324243"/>
                </a:lnTo>
                <a:lnTo>
                  <a:pt x="173013" y="164394"/>
                </a:lnTo>
                <a:lnTo>
                  <a:pt x="368595" y="164394"/>
                </a:lnTo>
                <a:close/>
              </a:path>
            </a:pathLst>
          </a:cu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948DFD48-3AC1-F2B7-6B9E-885FEBB8B68D}"/>
              </a:ext>
            </a:extLst>
          </p:cNvPr>
          <p:cNvSpPr/>
          <p:nvPr/>
        </p:nvSpPr>
        <p:spPr>
          <a:xfrm>
            <a:off x="10345505" y="3973454"/>
            <a:ext cx="187816" cy="215444"/>
          </a:xfrm>
          <a:prstGeom prst="rect">
            <a:avLst/>
          </a:prstGeom>
          <a:solidFill>
            <a:srgbClr val="F4B400">
              <a:alpha val="65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CC512EA-C633-1717-1167-37856E60D647}"/>
              </a:ext>
            </a:extLst>
          </p:cNvPr>
          <p:cNvGrpSpPr/>
          <p:nvPr/>
        </p:nvGrpSpPr>
        <p:grpSpPr>
          <a:xfrm>
            <a:off x="6297863" y="3798245"/>
            <a:ext cx="1239429" cy="1085771"/>
            <a:chOff x="6304897" y="3798245"/>
            <a:chExt cx="1239429" cy="1085771"/>
          </a:xfrm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9700EAAE-F8B2-CC28-FC8A-75D7BFCCFE2A}"/>
                </a:ext>
              </a:extLst>
            </p:cNvPr>
            <p:cNvSpPr/>
            <p:nvPr/>
          </p:nvSpPr>
          <p:spPr>
            <a:xfrm>
              <a:off x="6304897" y="3798245"/>
              <a:ext cx="348911" cy="409909"/>
            </a:xfrm>
            <a:custGeom>
              <a:avLst/>
              <a:gdLst>
                <a:gd name="connsiteX0" fmla="*/ 0 w 348911"/>
                <a:gd name="connsiteY0" fmla="*/ 0 h 409909"/>
                <a:gd name="connsiteX1" fmla="*/ 187816 w 348911"/>
                <a:gd name="connsiteY1" fmla="*/ 0 h 409909"/>
                <a:gd name="connsiteX2" fmla="*/ 187816 w 348911"/>
                <a:gd name="connsiteY2" fmla="*/ 194465 h 409909"/>
                <a:gd name="connsiteX3" fmla="*/ 348911 w 348911"/>
                <a:gd name="connsiteY3" fmla="*/ 194465 h 409909"/>
                <a:gd name="connsiteX4" fmla="*/ 348911 w 348911"/>
                <a:gd name="connsiteY4" fmla="*/ 409909 h 409909"/>
                <a:gd name="connsiteX5" fmla="*/ 1 w 348911"/>
                <a:gd name="connsiteY5" fmla="*/ 409909 h 409909"/>
                <a:gd name="connsiteX6" fmla="*/ 1 w 348911"/>
                <a:gd name="connsiteY6" fmla="*/ 215444 h 409909"/>
                <a:gd name="connsiteX7" fmla="*/ 0 w 348911"/>
                <a:gd name="connsiteY7" fmla="*/ 215444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1" h="409909">
                  <a:moveTo>
                    <a:pt x="0" y="0"/>
                  </a:moveTo>
                  <a:lnTo>
                    <a:pt x="187816" y="0"/>
                  </a:lnTo>
                  <a:lnTo>
                    <a:pt x="187816" y="194465"/>
                  </a:lnTo>
                  <a:lnTo>
                    <a:pt x="348911" y="194465"/>
                  </a:lnTo>
                  <a:lnTo>
                    <a:pt x="348911" y="409909"/>
                  </a:lnTo>
                  <a:lnTo>
                    <a:pt x="1" y="409909"/>
                  </a:lnTo>
                  <a:lnTo>
                    <a:pt x="1" y="215444"/>
                  </a:lnTo>
                  <a:lnTo>
                    <a:pt x="0" y="21544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1D267E7-B946-4A06-6339-F39AD1E48769}"/>
                </a:ext>
              </a:extLst>
            </p:cNvPr>
            <p:cNvSpPr/>
            <p:nvPr/>
          </p:nvSpPr>
          <p:spPr>
            <a:xfrm>
              <a:off x="7195416" y="3798245"/>
              <a:ext cx="348910" cy="409909"/>
            </a:xfrm>
            <a:custGeom>
              <a:avLst/>
              <a:gdLst>
                <a:gd name="connsiteX0" fmla="*/ 195582 w 348910"/>
                <a:gd name="connsiteY0" fmla="*/ 0 h 409909"/>
                <a:gd name="connsiteX1" fmla="*/ 348910 w 348910"/>
                <a:gd name="connsiteY1" fmla="*/ 0 h 409909"/>
                <a:gd name="connsiteX2" fmla="*/ 348910 w 348910"/>
                <a:gd name="connsiteY2" fmla="*/ 194465 h 409909"/>
                <a:gd name="connsiteX3" fmla="*/ 348910 w 348910"/>
                <a:gd name="connsiteY3" fmla="*/ 215444 h 409909"/>
                <a:gd name="connsiteX4" fmla="*/ 348910 w 348910"/>
                <a:gd name="connsiteY4" fmla="*/ 409909 h 409909"/>
                <a:gd name="connsiteX5" fmla="*/ 0 w 348910"/>
                <a:gd name="connsiteY5" fmla="*/ 409909 h 409909"/>
                <a:gd name="connsiteX6" fmla="*/ 0 w 348910"/>
                <a:gd name="connsiteY6" fmla="*/ 194465 h 409909"/>
                <a:gd name="connsiteX7" fmla="*/ 195582 w 348910"/>
                <a:gd name="connsiteY7" fmla="*/ 194465 h 40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8910" h="409909">
                  <a:moveTo>
                    <a:pt x="195582" y="0"/>
                  </a:moveTo>
                  <a:lnTo>
                    <a:pt x="348910" y="0"/>
                  </a:lnTo>
                  <a:lnTo>
                    <a:pt x="348910" y="194465"/>
                  </a:lnTo>
                  <a:lnTo>
                    <a:pt x="348910" y="215444"/>
                  </a:lnTo>
                  <a:lnTo>
                    <a:pt x="348910" y="409909"/>
                  </a:lnTo>
                  <a:lnTo>
                    <a:pt x="0" y="409909"/>
                  </a:lnTo>
                  <a:lnTo>
                    <a:pt x="0" y="194465"/>
                  </a:lnTo>
                  <a:lnTo>
                    <a:pt x="195582" y="194465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D5E7D972-4989-B5DB-62CD-8CC92F4385F5}"/>
                </a:ext>
              </a:extLst>
            </p:cNvPr>
            <p:cNvSpPr/>
            <p:nvPr/>
          </p:nvSpPr>
          <p:spPr>
            <a:xfrm>
              <a:off x="6304897" y="4344329"/>
              <a:ext cx="529689" cy="539687"/>
            </a:xfrm>
            <a:custGeom>
              <a:avLst/>
              <a:gdLst>
                <a:gd name="connsiteX0" fmla="*/ 1 w 529689"/>
                <a:gd name="connsiteY0" fmla="*/ 0 h 539687"/>
                <a:gd name="connsiteX1" fmla="*/ 187816 w 529689"/>
                <a:gd name="connsiteY1" fmla="*/ 0 h 539687"/>
                <a:gd name="connsiteX2" fmla="*/ 187816 w 529689"/>
                <a:gd name="connsiteY2" fmla="*/ 158206 h 539687"/>
                <a:gd name="connsiteX3" fmla="*/ 348911 w 529689"/>
                <a:gd name="connsiteY3" fmla="*/ 158206 h 539687"/>
                <a:gd name="connsiteX4" fmla="*/ 348911 w 529689"/>
                <a:gd name="connsiteY4" fmla="*/ 324243 h 539687"/>
                <a:gd name="connsiteX5" fmla="*/ 529689 w 529689"/>
                <a:gd name="connsiteY5" fmla="*/ 324243 h 539687"/>
                <a:gd name="connsiteX6" fmla="*/ 529689 w 529689"/>
                <a:gd name="connsiteY6" fmla="*/ 539687 h 539687"/>
                <a:gd name="connsiteX7" fmla="*/ 0 w 529689"/>
                <a:gd name="connsiteY7" fmla="*/ 539687 h 539687"/>
                <a:gd name="connsiteX8" fmla="*/ 0 w 529689"/>
                <a:gd name="connsiteY8" fmla="*/ 324243 h 539687"/>
                <a:gd name="connsiteX9" fmla="*/ 1 w 529689"/>
                <a:gd name="connsiteY9" fmla="*/ 324243 h 539687"/>
                <a:gd name="connsiteX10" fmla="*/ 1 w 529689"/>
                <a:gd name="connsiteY10" fmla="*/ 215444 h 539687"/>
                <a:gd name="connsiteX11" fmla="*/ 1 w 529689"/>
                <a:gd name="connsiteY11" fmla="*/ 158206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9689" h="539687">
                  <a:moveTo>
                    <a:pt x="1" y="0"/>
                  </a:moveTo>
                  <a:lnTo>
                    <a:pt x="187816" y="0"/>
                  </a:lnTo>
                  <a:lnTo>
                    <a:pt x="187816" y="158206"/>
                  </a:lnTo>
                  <a:lnTo>
                    <a:pt x="348911" y="158206"/>
                  </a:lnTo>
                  <a:lnTo>
                    <a:pt x="348911" y="324243"/>
                  </a:lnTo>
                  <a:lnTo>
                    <a:pt x="529689" y="324243"/>
                  </a:lnTo>
                  <a:lnTo>
                    <a:pt x="529689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" y="324243"/>
                  </a:lnTo>
                  <a:lnTo>
                    <a:pt x="1" y="215444"/>
                  </a:lnTo>
                  <a:lnTo>
                    <a:pt x="1" y="158206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9D258FB4-3FBF-30C6-A5DF-01FC01E14318}"/>
                </a:ext>
              </a:extLst>
            </p:cNvPr>
            <p:cNvSpPr/>
            <p:nvPr/>
          </p:nvSpPr>
          <p:spPr>
            <a:xfrm>
              <a:off x="7022403" y="4344329"/>
              <a:ext cx="521923" cy="539687"/>
            </a:xfrm>
            <a:custGeom>
              <a:avLst/>
              <a:gdLst>
                <a:gd name="connsiteX0" fmla="*/ 368595 w 521923"/>
                <a:gd name="connsiteY0" fmla="*/ 0 h 539687"/>
                <a:gd name="connsiteX1" fmla="*/ 521923 w 521923"/>
                <a:gd name="connsiteY1" fmla="*/ 0 h 539687"/>
                <a:gd name="connsiteX2" fmla="*/ 521923 w 521923"/>
                <a:gd name="connsiteY2" fmla="*/ 164394 h 539687"/>
                <a:gd name="connsiteX3" fmla="*/ 521923 w 521923"/>
                <a:gd name="connsiteY3" fmla="*/ 215444 h 539687"/>
                <a:gd name="connsiteX4" fmla="*/ 521923 w 521923"/>
                <a:gd name="connsiteY4" fmla="*/ 324243 h 539687"/>
                <a:gd name="connsiteX5" fmla="*/ 521923 w 521923"/>
                <a:gd name="connsiteY5" fmla="*/ 379838 h 539687"/>
                <a:gd name="connsiteX6" fmla="*/ 521923 w 521923"/>
                <a:gd name="connsiteY6" fmla="*/ 539687 h 539687"/>
                <a:gd name="connsiteX7" fmla="*/ 0 w 521923"/>
                <a:gd name="connsiteY7" fmla="*/ 539687 h 539687"/>
                <a:gd name="connsiteX8" fmla="*/ 0 w 521923"/>
                <a:gd name="connsiteY8" fmla="*/ 324243 h 539687"/>
                <a:gd name="connsiteX9" fmla="*/ 173013 w 521923"/>
                <a:gd name="connsiteY9" fmla="*/ 324243 h 539687"/>
                <a:gd name="connsiteX10" fmla="*/ 173013 w 521923"/>
                <a:gd name="connsiteY10" fmla="*/ 164394 h 539687"/>
                <a:gd name="connsiteX11" fmla="*/ 368595 w 521923"/>
                <a:gd name="connsiteY11" fmla="*/ 164394 h 53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1923" h="539687">
                  <a:moveTo>
                    <a:pt x="368595" y="0"/>
                  </a:moveTo>
                  <a:lnTo>
                    <a:pt x="521923" y="0"/>
                  </a:lnTo>
                  <a:lnTo>
                    <a:pt x="521923" y="164394"/>
                  </a:lnTo>
                  <a:lnTo>
                    <a:pt x="521923" y="215444"/>
                  </a:lnTo>
                  <a:lnTo>
                    <a:pt x="521923" y="324243"/>
                  </a:lnTo>
                  <a:lnTo>
                    <a:pt x="521923" y="379838"/>
                  </a:lnTo>
                  <a:lnTo>
                    <a:pt x="521923" y="539687"/>
                  </a:lnTo>
                  <a:lnTo>
                    <a:pt x="0" y="539687"/>
                  </a:lnTo>
                  <a:lnTo>
                    <a:pt x="0" y="324243"/>
                  </a:lnTo>
                  <a:lnTo>
                    <a:pt x="173013" y="324243"/>
                  </a:lnTo>
                  <a:lnTo>
                    <a:pt x="173013" y="164394"/>
                  </a:lnTo>
                  <a:lnTo>
                    <a:pt x="368595" y="164394"/>
                  </a:lnTo>
                  <a:close/>
                </a:path>
              </a:pathLst>
            </a:cu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CF66084-EF68-7FE8-2D2C-94C6DABAA978}"/>
                </a:ext>
              </a:extLst>
            </p:cNvPr>
            <p:cNvSpPr/>
            <p:nvPr/>
          </p:nvSpPr>
          <p:spPr>
            <a:xfrm>
              <a:off x="6834587" y="3973454"/>
              <a:ext cx="187816" cy="215444"/>
            </a:xfrm>
            <a:prstGeom prst="rect">
              <a:avLst/>
            </a:prstGeom>
            <a:solidFill>
              <a:srgbClr val="FF6B6B">
                <a:alpha val="70000"/>
              </a:srgbClr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710099E4-76F5-A9ED-F8DD-2D887480FB55}"/>
              </a:ext>
            </a:extLst>
          </p:cNvPr>
          <p:cNvSpPr/>
          <p:nvPr/>
        </p:nvSpPr>
        <p:spPr>
          <a:xfrm rot="5400000">
            <a:off x="6732325" y="3539363"/>
            <a:ext cx="364792" cy="1245139"/>
          </a:xfrm>
          <a:custGeom>
            <a:avLst/>
            <a:gdLst>
              <a:gd name="connsiteX0" fmla="*/ 0 w 364792"/>
              <a:gd name="connsiteY0" fmla="*/ 882752 h 1245139"/>
              <a:gd name="connsiteX1" fmla="*/ 0 w 364792"/>
              <a:gd name="connsiteY1" fmla="*/ 709739 h 1245139"/>
              <a:gd name="connsiteX2" fmla="*/ 218793 w 364792"/>
              <a:gd name="connsiteY2" fmla="*/ 709739 h 1245139"/>
              <a:gd name="connsiteX3" fmla="*/ 218793 w 364792"/>
              <a:gd name="connsiteY3" fmla="*/ 523870 h 1245139"/>
              <a:gd name="connsiteX4" fmla="*/ 0 w 364792"/>
              <a:gd name="connsiteY4" fmla="*/ 523870 h 1245139"/>
              <a:gd name="connsiteX5" fmla="*/ 0 w 364792"/>
              <a:gd name="connsiteY5" fmla="*/ 350857 h 1245139"/>
              <a:gd name="connsiteX6" fmla="*/ 218793 w 364792"/>
              <a:gd name="connsiteY6" fmla="*/ 350857 h 1245139"/>
              <a:gd name="connsiteX7" fmla="*/ 218793 w 364792"/>
              <a:gd name="connsiteY7" fmla="*/ 0 h 1245139"/>
              <a:gd name="connsiteX8" fmla="*/ 364792 w 364792"/>
              <a:gd name="connsiteY8" fmla="*/ 0 h 1245139"/>
              <a:gd name="connsiteX9" fmla="*/ 364792 w 364792"/>
              <a:gd name="connsiteY9" fmla="*/ 1245139 h 1245139"/>
              <a:gd name="connsiteX10" fmla="*/ 218793 w 364792"/>
              <a:gd name="connsiteY10" fmla="*/ 1245139 h 1245139"/>
              <a:gd name="connsiteX11" fmla="*/ 218793 w 364792"/>
              <a:gd name="connsiteY11" fmla="*/ 882752 h 124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4792" h="1245139">
                <a:moveTo>
                  <a:pt x="0" y="882752"/>
                </a:moveTo>
                <a:lnTo>
                  <a:pt x="0" y="709739"/>
                </a:lnTo>
                <a:lnTo>
                  <a:pt x="218793" y="709739"/>
                </a:lnTo>
                <a:lnTo>
                  <a:pt x="218793" y="523870"/>
                </a:lnTo>
                <a:lnTo>
                  <a:pt x="0" y="523870"/>
                </a:lnTo>
                <a:lnTo>
                  <a:pt x="0" y="350857"/>
                </a:lnTo>
                <a:lnTo>
                  <a:pt x="218793" y="350857"/>
                </a:lnTo>
                <a:lnTo>
                  <a:pt x="218793" y="0"/>
                </a:lnTo>
                <a:lnTo>
                  <a:pt x="364792" y="0"/>
                </a:lnTo>
                <a:lnTo>
                  <a:pt x="364792" y="1245139"/>
                </a:lnTo>
                <a:lnTo>
                  <a:pt x="218793" y="1245139"/>
                </a:lnTo>
                <a:lnTo>
                  <a:pt x="218793" y="882752"/>
                </a:lnTo>
                <a:close/>
              </a:path>
            </a:pathLst>
          </a:custGeom>
          <a:solidFill>
            <a:srgbClr val="6A0DAD">
              <a:alpha val="70000"/>
            </a:srgb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0064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5254</TotalTime>
  <Words>3246</Words>
  <Application>Microsoft Office PowerPoint</Application>
  <PresentationFormat>와이드스크린</PresentationFormat>
  <Paragraphs>502</Paragraphs>
  <Slides>23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Noto Sans KR</vt:lpstr>
      <vt:lpstr>Noto Sans KR Black</vt:lpstr>
      <vt:lpstr>Noto Sans KR Light</vt:lpstr>
      <vt:lpstr>Noto Sans KR SemiBold</vt:lpstr>
      <vt:lpstr>Pretendard Medium</vt:lpstr>
      <vt:lpstr>Pretendard SemiBold</vt:lpstr>
      <vt:lpstr>Pretendard Variable</vt:lpstr>
      <vt:lpstr>Pretendard Variable ExtraBold</vt:lpstr>
      <vt:lpstr>Pretendard Variable Medium</vt:lpstr>
      <vt:lpstr>맑은 고딕</vt:lpstr>
      <vt:lpstr>에스코어 드림 2 ExtraLight</vt:lpstr>
      <vt:lpstr>에스코어 드림 4 Regular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박준기</dc:creator>
  <cp:lastModifiedBy>박준기</cp:lastModifiedBy>
  <cp:revision>55</cp:revision>
  <dcterms:created xsi:type="dcterms:W3CDTF">2025-03-14T08:56:19Z</dcterms:created>
  <dcterms:modified xsi:type="dcterms:W3CDTF">2025-04-17T11:30:29Z</dcterms:modified>
</cp:coreProperties>
</file>